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5"/>
  </p:notesMasterIdLst>
  <p:handoutMasterIdLst>
    <p:handoutMasterId r:id="rId56"/>
  </p:handoutMasterIdLst>
  <p:sldIdLst>
    <p:sldId id="707" r:id="rId2"/>
    <p:sldId id="705" r:id="rId3"/>
    <p:sldId id="706" r:id="rId4"/>
    <p:sldId id="605" r:id="rId5"/>
    <p:sldId id="708" r:id="rId6"/>
    <p:sldId id="709" r:id="rId7"/>
    <p:sldId id="710" r:id="rId8"/>
    <p:sldId id="711" r:id="rId9"/>
    <p:sldId id="712" r:id="rId10"/>
    <p:sldId id="713" r:id="rId11"/>
    <p:sldId id="714" r:id="rId12"/>
    <p:sldId id="715" r:id="rId13"/>
    <p:sldId id="716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642" r:id="rId24"/>
    <p:sldId id="645" r:id="rId25"/>
    <p:sldId id="726" r:id="rId26"/>
    <p:sldId id="671" r:id="rId27"/>
    <p:sldId id="736" r:id="rId28"/>
    <p:sldId id="737" r:id="rId29"/>
    <p:sldId id="739" r:id="rId30"/>
    <p:sldId id="741" r:id="rId31"/>
    <p:sldId id="727" r:id="rId32"/>
    <p:sldId id="757" r:id="rId33"/>
    <p:sldId id="728" r:id="rId34"/>
    <p:sldId id="729" r:id="rId35"/>
    <p:sldId id="730" r:id="rId36"/>
    <p:sldId id="731" r:id="rId37"/>
    <p:sldId id="733" r:id="rId38"/>
    <p:sldId id="734" r:id="rId39"/>
    <p:sldId id="745" r:id="rId40"/>
    <p:sldId id="744" r:id="rId41"/>
    <p:sldId id="742" r:id="rId42"/>
    <p:sldId id="732" r:id="rId43"/>
    <p:sldId id="747" r:id="rId44"/>
    <p:sldId id="748" r:id="rId45"/>
    <p:sldId id="746" r:id="rId46"/>
    <p:sldId id="752" r:id="rId47"/>
    <p:sldId id="751" r:id="rId48"/>
    <p:sldId id="750" r:id="rId49"/>
    <p:sldId id="749" r:id="rId50"/>
    <p:sldId id="753" r:id="rId51"/>
    <p:sldId id="754" r:id="rId52"/>
    <p:sldId id="756" r:id="rId53"/>
    <p:sldId id="755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692">
          <p15:clr>
            <a:srgbClr val="A4A3A4"/>
          </p15:clr>
        </p15:guide>
        <p15:guide id="6" pos="4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233" autoAdjust="0"/>
  </p:normalViewPr>
  <p:slideViewPr>
    <p:cSldViewPr snapToGrid="0">
      <p:cViewPr varScale="1">
        <p:scale>
          <a:sx n="120" d="100"/>
          <a:sy n="120" d="100"/>
        </p:scale>
        <p:origin x="1614" y="108"/>
      </p:cViewPr>
      <p:guideLst>
        <p:guide orient="horz" pos="2222"/>
        <p:guide pos="2882"/>
        <p:guide pos="2880"/>
        <p:guide orient="horz" pos="188"/>
        <p:guide pos="692"/>
        <p:guide pos="4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25215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3596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Arial" pitchFamily="34" charset="0"/>
              <a:buChar char="•"/>
              <a:tabLst/>
              <a:defRPr sz="1600"/>
            </a:lvl4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/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53094" y="411163"/>
            <a:ext cx="8567056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</a:t>
            </a:r>
            <a:r>
              <a:rPr lang="de-DE" altLang="ko-KR" sz="1000" dirty="0" smtClean="0">
                <a:ea typeface="굴림" charset="-127"/>
              </a:rPr>
              <a:t>55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github.com/intel/haxm/releases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developer.android.com/studio/archive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5287" y="2036855"/>
            <a:ext cx="5653427" cy="1263692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개요와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개발 </a:t>
            </a:r>
            <a:r>
              <a:rPr lang="ko-KR" altLang="en-US" dirty="0"/>
              <a:t>환경 설치</a:t>
            </a:r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특징</a:t>
            </a:r>
            <a:endParaRPr lang="en-US" altLang="ko-KR" dirty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안드로이드의</a:t>
            </a:r>
            <a:r>
              <a:rPr lang="ko-KR" altLang="en-US" dirty="0"/>
              <a:t> 핵심 </a:t>
            </a:r>
            <a:r>
              <a:rPr lang="ko-KR" altLang="en-US" dirty="0" err="1"/>
              <a:t>커널</a:t>
            </a:r>
            <a:r>
              <a:rPr lang="en-US" altLang="ko-KR" dirty="0"/>
              <a:t>(Kernel)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로 구성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</a:t>
            </a:r>
            <a:r>
              <a:rPr lang="ko-KR" altLang="en-US" dirty="0"/>
              <a:t> 애플리케이션 개발 언어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 또는 </a:t>
            </a:r>
            <a:r>
              <a:rPr lang="en-US" altLang="ko-KR" dirty="0" err="1"/>
              <a:t>Kotlin</a:t>
            </a:r>
            <a:endParaRPr lang="ko-KR" altLang="en-US" dirty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에서 많은 라이브러리를 포함하고 있어 개발이 용이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/>
              <a:t>오픈 소스를 지향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→ 운영체제부터 관련 문서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개발 도구 등 거의 모든 것을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무료로 사용 가능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/>
              <a:t>지속적인 업그레이드 제공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10" y="2895070"/>
            <a:ext cx="4188751" cy="30153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36055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구조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528274"/>
            <a:ext cx="6248131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응용 프로그램</a:t>
            </a:r>
            <a:r>
              <a:rPr lang="en-US" altLang="ko-KR" dirty="0"/>
              <a:t>(Applications)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스마트폰에서</a:t>
            </a:r>
            <a:r>
              <a:rPr lang="ko-KR" altLang="en-US" dirty="0"/>
              <a:t> 사용할 수 있는 일반적인 응용 프로그램</a:t>
            </a:r>
          </a:p>
          <a:p>
            <a:pPr lvl="1"/>
            <a:r>
              <a:rPr lang="ko-KR" altLang="en-US" dirty="0"/>
              <a:t>웹 브라우저</a:t>
            </a:r>
            <a:r>
              <a:rPr lang="en-US" altLang="ko-KR" dirty="0"/>
              <a:t>, </a:t>
            </a:r>
            <a:r>
              <a:rPr lang="ko-KR" altLang="en-US" dirty="0"/>
              <a:t>달력</a:t>
            </a:r>
            <a:r>
              <a:rPr lang="en-US" altLang="ko-KR" dirty="0"/>
              <a:t>, </a:t>
            </a:r>
            <a:r>
              <a:rPr lang="ko-KR" altLang="en-US" dirty="0" err="1"/>
              <a:t>구글맵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게임 등 사용자 입장에서 가장 많이 사용</a:t>
            </a:r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또는 </a:t>
            </a:r>
            <a:r>
              <a:rPr lang="en-US" altLang="ko-KR" dirty="0" err="1"/>
              <a:t>Kotlin</a:t>
            </a:r>
            <a:r>
              <a:rPr lang="ko-KR" altLang="en-US" dirty="0"/>
              <a:t>으로 제작됨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응용 프로그램 프레임워크</a:t>
            </a:r>
            <a:r>
              <a:rPr lang="en-US" altLang="ko-KR" dirty="0"/>
              <a:t>(Application Framework)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가 존재하는 곳</a:t>
            </a:r>
            <a:endParaRPr lang="en-US" altLang="ko-KR" dirty="0"/>
          </a:p>
          <a:p>
            <a:pPr lvl="1"/>
            <a:r>
              <a:rPr lang="ko-KR" altLang="en-US" dirty="0" err="1"/>
              <a:t>안드로이드폰</a:t>
            </a:r>
            <a:r>
              <a:rPr lang="ko-KR" altLang="en-US" dirty="0"/>
              <a:t> 하드웨어에 접근할 때 </a:t>
            </a:r>
            <a:r>
              <a:rPr lang="en-US" altLang="ko-KR" dirty="0"/>
              <a:t>API</a:t>
            </a:r>
            <a:r>
              <a:rPr lang="ko-KR" altLang="en-US" dirty="0"/>
              <a:t>를 통해서만 가능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5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응용 프로그램</a:t>
            </a:r>
            <a:r>
              <a:rPr lang="en-US" altLang="ko-KR" dirty="0"/>
              <a:t>(Applications)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스마트폰에서</a:t>
            </a:r>
            <a:r>
              <a:rPr lang="ko-KR" altLang="en-US" dirty="0"/>
              <a:t> 사용할 수 있는 일반적인 응용 프로그램</a:t>
            </a:r>
          </a:p>
          <a:p>
            <a:pPr lvl="1"/>
            <a:r>
              <a:rPr lang="ko-KR" altLang="en-US" dirty="0"/>
              <a:t>웹 브라우저</a:t>
            </a:r>
            <a:r>
              <a:rPr lang="en-US" altLang="ko-KR" dirty="0"/>
              <a:t>, </a:t>
            </a:r>
            <a:r>
              <a:rPr lang="ko-KR" altLang="en-US" dirty="0"/>
              <a:t>달력</a:t>
            </a:r>
            <a:r>
              <a:rPr lang="en-US" altLang="ko-KR" dirty="0"/>
              <a:t>, </a:t>
            </a:r>
            <a:r>
              <a:rPr lang="ko-KR" altLang="en-US" dirty="0" err="1"/>
              <a:t>구글맵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게임 등 사용자 입장에서 가장 많이 사용</a:t>
            </a:r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또는 </a:t>
            </a:r>
            <a:r>
              <a:rPr lang="en-US" altLang="ko-KR" dirty="0" err="1"/>
              <a:t>Kotlin</a:t>
            </a:r>
            <a:r>
              <a:rPr lang="ko-KR" altLang="en-US" dirty="0"/>
              <a:t>으로 제작됨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응용 프로그램 프레임워크</a:t>
            </a:r>
            <a:r>
              <a:rPr lang="en-US" altLang="ko-KR" dirty="0"/>
              <a:t>(Application Framework)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가 존재하는 곳</a:t>
            </a:r>
            <a:endParaRPr lang="en-US" altLang="ko-KR" dirty="0"/>
          </a:p>
          <a:p>
            <a:pPr lvl="1"/>
            <a:r>
              <a:rPr lang="ko-KR" altLang="en-US" dirty="0" err="1"/>
              <a:t>안드로이드폰</a:t>
            </a:r>
            <a:r>
              <a:rPr lang="ko-KR" altLang="en-US" dirty="0"/>
              <a:t> 하드웨어에 접근할 때 </a:t>
            </a:r>
            <a:r>
              <a:rPr lang="en-US" altLang="ko-KR" dirty="0"/>
              <a:t>API</a:t>
            </a:r>
            <a:r>
              <a:rPr lang="ko-KR" altLang="en-US" dirty="0"/>
              <a:t>를 통해서만 가능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15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95275" y="1048218"/>
            <a:ext cx="8524875" cy="4769107"/>
          </a:xfrm>
        </p:spPr>
        <p:txBody>
          <a:bodyPr/>
          <a:lstStyle/>
          <a:p>
            <a:pPr marL="457200" indent="-457200">
              <a:buFont typeface="+mj-ea"/>
              <a:buAutoNum type="circleNumDbPlain" startAt="3"/>
            </a:pPr>
            <a:r>
              <a:rPr lang="ko-KR" altLang="en-US" dirty="0" err="1"/>
              <a:t>안드로이드</a:t>
            </a:r>
            <a:r>
              <a:rPr lang="ko-KR" altLang="en-US" dirty="0"/>
              <a:t> 런타임</a:t>
            </a:r>
            <a:r>
              <a:rPr lang="en-US" altLang="ko-KR" dirty="0"/>
              <a:t>(Android Runtime)</a:t>
            </a:r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코어 라이브러리와 </a:t>
            </a:r>
            <a:r>
              <a:rPr lang="ko-KR" altLang="en-US" dirty="0" err="1"/>
              <a:t>달빅</a:t>
            </a:r>
            <a:r>
              <a:rPr lang="ko-KR" altLang="en-US" dirty="0"/>
              <a:t> 가상 머신 또는 아트 런타임으로 구성됨</a:t>
            </a:r>
            <a:endParaRPr lang="en-US" altLang="ko-KR" dirty="0"/>
          </a:p>
          <a:p>
            <a:pPr lvl="1"/>
            <a:r>
              <a:rPr lang="ko-KR" altLang="en-US" dirty="0" err="1"/>
              <a:t>안드로이드는</a:t>
            </a:r>
            <a:r>
              <a:rPr lang="ko-KR" altLang="en-US" dirty="0"/>
              <a:t> </a:t>
            </a:r>
            <a:r>
              <a:rPr lang="en-US" altLang="ko-KR" dirty="0"/>
              <a:t>Java </a:t>
            </a:r>
            <a:r>
              <a:rPr lang="ko-KR" altLang="en-US" dirty="0"/>
              <a:t>또는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문법으로 프로그래밍하지만 </a:t>
            </a:r>
            <a:r>
              <a:rPr lang="en-US" altLang="ko-KR" dirty="0"/>
              <a:t>Java </a:t>
            </a:r>
            <a:r>
              <a:rPr lang="ko-KR" altLang="en-US" dirty="0"/>
              <a:t>가상 </a:t>
            </a:r>
            <a:r>
              <a:rPr lang="ko-KR" altLang="en-US" dirty="0" err="1"/>
              <a:t>머신을</a:t>
            </a:r>
            <a:r>
              <a:rPr lang="ko-KR" altLang="en-US" dirty="0"/>
              <a:t> 사용하지 않고 이곳의 </a:t>
            </a:r>
            <a:r>
              <a:rPr lang="ko-KR" altLang="en-US" dirty="0" err="1"/>
              <a:t>달빅</a:t>
            </a:r>
            <a:r>
              <a:rPr lang="ko-KR" altLang="en-US" dirty="0"/>
              <a:t> 가상 </a:t>
            </a:r>
            <a:r>
              <a:rPr lang="ko-KR" altLang="en-US" dirty="0" err="1"/>
              <a:t>머신이나</a:t>
            </a:r>
            <a:r>
              <a:rPr lang="ko-KR" altLang="en-US" dirty="0"/>
              <a:t> 아트 런타임을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r>
              <a:rPr lang="ko-KR" altLang="en-US" dirty="0"/>
              <a:t>라이브러리</a:t>
            </a:r>
            <a:r>
              <a:rPr lang="en-US" altLang="ko-KR" dirty="0"/>
              <a:t>(Libraries)</a:t>
            </a:r>
          </a:p>
          <a:p>
            <a:pPr lvl="1"/>
            <a:r>
              <a:rPr lang="ko-KR" altLang="en-US" dirty="0" err="1"/>
              <a:t>안드로이드에서</a:t>
            </a:r>
            <a:r>
              <a:rPr lang="ko-KR" altLang="en-US" dirty="0"/>
              <a:t> 사용되는 여러 시스템 라이브러리는 시스템 접근 때문에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Java </a:t>
            </a:r>
            <a:r>
              <a:rPr lang="ko-KR" altLang="en-US" dirty="0"/>
              <a:t>또는 </a:t>
            </a:r>
            <a:r>
              <a:rPr lang="en-US" altLang="ko-KR" dirty="0" err="1"/>
              <a:t>Kotlin</a:t>
            </a:r>
            <a:r>
              <a:rPr lang="ko-KR" altLang="en-US" dirty="0"/>
              <a:t>이 아닌 </a:t>
            </a:r>
            <a:r>
              <a:rPr lang="en-US" altLang="ko-KR" dirty="0"/>
              <a:t>C</a:t>
            </a:r>
            <a:r>
              <a:rPr lang="ko-KR" altLang="en-US" dirty="0"/>
              <a:t>로 작성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 </a:t>
            </a:r>
            <a:r>
              <a:rPr lang="ko-KR" altLang="en-US" dirty="0">
                <a:sym typeface="Wingdings" pitchFamily="2" charset="2"/>
              </a:rPr>
              <a:t>성능이 뛰어나며 세밀한 조작 가능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457200" indent="-457200">
              <a:buFont typeface="+mj-ea"/>
              <a:buAutoNum type="circleNumDbPlain" startAt="3"/>
            </a:pPr>
            <a:r>
              <a:rPr lang="ko-KR" altLang="en-US" dirty="0" err="1">
                <a:sym typeface="Wingdings" pitchFamily="2" charset="2"/>
              </a:rPr>
              <a:t>리눅스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커널</a:t>
            </a:r>
            <a:r>
              <a:rPr lang="en-US" altLang="ko-KR" dirty="0">
                <a:sym typeface="Wingdings" pitchFamily="2" charset="2"/>
              </a:rPr>
              <a:t>(Linux Kernel)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하드웨어의 운영과 관련된 </a:t>
            </a:r>
            <a:r>
              <a:rPr lang="ko-KR" altLang="en-US" dirty="0" err="1">
                <a:sym typeface="Wingdings" pitchFamily="2" charset="2"/>
              </a:rPr>
              <a:t>저수준의</a:t>
            </a:r>
            <a:r>
              <a:rPr lang="ko-KR" altLang="en-US" dirty="0">
                <a:sym typeface="Wingdings" pitchFamily="2" charset="2"/>
              </a:rPr>
              <a:t> 관리 기능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메모리 관리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디바이스 드라이버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보안 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3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b="1" dirty="0"/>
              <a:t>Windows, Linux, Mac</a:t>
            </a:r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개발 환경이 가장 보편적임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개발 환경을 구축하면 가상의 </a:t>
            </a:r>
            <a:r>
              <a:rPr lang="ko-KR" altLang="en-US" dirty="0" err="1"/>
              <a:t>안드로이드</a:t>
            </a:r>
            <a:r>
              <a:rPr lang="ko-KR" altLang="en-US" dirty="0"/>
              <a:t> 장치인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AVD(Android Virtual Device) </a:t>
            </a:r>
            <a:r>
              <a:rPr lang="ko-KR" altLang="en-US" dirty="0"/>
              <a:t>제공</a:t>
            </a:r>
          </a:p>
          <a:p>
            <a:pPr lvl="1"/>
            <a:r>
              <a:rPr lang="ko-KR" altLang="en-US" dirty="0"/>
              <a:t>실제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 없이도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장비가 있는 것처럼 작업이 가능함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개발을 위한 운영체제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6926" y="69669"/>
            <a:ext cx="2717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8685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3" y="1243807"/>
            <a:ext cx="7632478" cy="392112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환경의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922" y="5435708"/>
            <a:ext cx="803834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개발 환경 구성이 완료되면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Android Studio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를 실행해서 코딩과 수정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(a)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을 통해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lang="en-US" altLang="ko-KR" sz="1800" dirty="0"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lang="ko-KR" altLang="en-US" sz="1600" dirty="0" err="1">
                <a:latin typeface="맑은 고딕" pitchFamily="50" charset="-127"/>
                <a:ea typeface="맑은 고딕" pitchFamily="50" charset="-127"/>
                <a:cs typeface="+mn-cs"/>
              </a:rPr>
              <a:t>앱을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 개발할 수 있음</a:t>
            </a:r>
            <a:endParaRPr lang="en-US" altLang="ko-KR" sz="16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itchFamily="50" charset="-127"/>
                <a:ea typeface="맑은 고딕" pitchFamily="50" charset="-127"/>
                <a:cs typeface="+mn-cs"/>
              </a:rPr>
              <a:t>코딩된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 결과는 ⑥에서 생성한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AVD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에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출력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(b)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하고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개발자는 그 결과를 확인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(c)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6926" y="69669"/>
            <a:ext cx="2717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405207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환경의 구성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297471"/>
            <a:ext cx="6801417" cy="361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26926" y="69669"/>
            <a:ext cx="2717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43996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8" y="1239348"/>
            <a:ext cx="7039529" cy="431323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순서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4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(1) [</a:t>
            </a:r>
            <a:r>
              <a:rPr lang="ko-KR" altLang="en-US" dirty="0"/>
              <a:t>제어판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시스템 및 보안</a:t>
            </a:r>
            <a:r>
              <a:rPr lang="en-US" altLang="ko-KR" dirty="0"/>
              <a:t>]-[</a:t>
            </a:r>
            <a:r>
              <a:rPr lang="ko-KR" altLang="en-US" dirty="0"/>
              <a:t>시스템</a:t>
            </a:r>
            <a:r>
              <a:rPr lang="en-US" altLang="ko-KR" dirty="0"/>
              <a:t>]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/>
              <a:t>[</a:t>
            </a:r>
            <a:r>
              <a:rPr lang="ko-KR" altLang="en-US" dirty="0"/>
              <a:t>시스템</a:t>
            </a:r>
            <a:r>
              <a:rPr lang="en-US" altLang="ko-KR" dirty="0"/>
              <a:t>] </a:t>
            </a:r>
            <a:r>
              <a:rPr lang="ko-KR" altLang="en-US" dirty="0"/>
              <a:t>부분에서 </a:t>
            </a:r>
            <a:r>
              <a:rPr lang="en-US" altLang="ko-KR" dirty="0"/>
              <a:t>CPU, RAM, </a:t>
            </a:r>
            <a:r>
              <a:rPr lang="ko-KR" altLang="en-US" dirty="0"/>
              <a:t>시스템 종류 확인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인텔 </a:t>
            </a:r>
            <a:r>
              <a:rPr lang="en-US" altLang="ko-KR" dirty="0"/>
              <a:t>HAXM </a:t>
            </a:r>
            <a:r>
              <a:rPr lang="ko-KR" altLang="en-US" dirty="0"/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925602"/>
            <a:ext cx="6071309" cy="37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안드로이드의</a:t>
            </a:r>
            <a:r>
              <a:rPr lang="ko-KR" altLang="en-US" dirty="0"/>
              <a:t> 개념과 특징을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환경을 설치한다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(2) </a:t>
            </a:r>
            <a:r>
              <a:rPr lang="en-US" altLang="ko-KR" dirty="0">
                <a:hlinkClick r:id="rId2"/>
              </a:rPr>
              <a:t>https://github.com/intel/haxm/releases/</a:t>
            </a:r>
            <a:r>
              <a:rPr lang="ko-KR" altLang="en-US" dirty="0"/>
              <a:t>에 접속하여 최신 버전의 </a:t>
            </a:r>
            <a:r>
              <a:rPr lang="en-US" altLang="ko-KR" dirty="0"/>
              <a:t>Windows</a:t>
            </a:r>
            <a:r>
              <a:rPr lang="ko-KR" altLang="en-US" dirty="0"/>
              <a:t>용 </a:t>
            </a:r>
            <a:r>
              <a:rPr lang="en-US" altLang="ko-KR" dirty="0"/>
              <a:t>Intel HAXM </a:t>
            </a:r>
            <a:r>
              <a:rPr lang="ko-KR" altLang="en-US" dirty="0"/>
              <a:t>압축 파일 다운로드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인텔 </a:t>
            </a:r>
            <a:r>
              <a:rPr lang="en-US" altLang="ko-KR" dirty="0"/>
              <a:t>HAXM </a:t>
            </a:r>
            <a:r>
              <a:rPr lang="ko-KR" altLang="en-US" dirty="0"/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838350"/>
            <a:ext cx="6203594" cy="45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2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1" y="4236499"/>
            <a:ext cx="3490516" cy="2222158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(3) </a:t>
            </a:r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 err="1"/>
              <a:t>haxm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 </a:t>
            </a:r>
            <a:r>
              <a:rPr lang="ko-KR" altLang="en-US" dirty="0"/>
              <a:t>파일의 압축 풀기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/>
              <a:t>Intelhaxmandroid.exe </a:t>
            </a:r>
            <a:r>
              <a:rPr lang="ko-KR" altLang="en-US" dirty="0"/>
              <a:t>파일 실행 후 설치 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/>
              <a:t>초기 화면에서 </a:t>
            </a:r>
            <a:r>
              <a:rPr lang="en-US" altLang="ko-KR" dirty="0"/>
              <a:t>&lt;Install&gt;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‘</a:t>
            </a:r>
            <a:r>
              <a:rPr lang="en-US" altLang="ko-KR" dirty="0"/>
              <a:t>Launch Intel HAXM Documentation’</a:t>
            </a:r>
            <a:r>
              <a:rPr lang="ko-KR" altLang="en-US" dirty="0" smtClean="0"/>
              <a:t>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 체크를 </a:t>
            </a:r>
            <a:r>
              <a:rPr lang="ko-KR" altLang="en-US" dirty="0"/>
              <a:t>해제하고 </a:t>
            </a:r>
            <a:r>
              <a:rPr lang="en-US" altLang="ko-KR" dirty="0"/>
              <a:t>&lt;Finish&gt; </a:t>
            </a:r>
            <a:r>
              <a:rPr lang="ko-KR" altLang="en-US" dirty="0"/>
              <a:t>클릭 </a:t>
            </a:r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인텔 </a:t>
            </a:r>
            <a:r>
              <a:rPr lang="en-US" altLang="ko-KR" dirty="0"/>
              <a:t>HAXM </a:t>
            </a:r>
            <a:r>
              <a:rPr lang="ko-KR" altLang="en-US" dirty="0"/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28" y="1446391"/>
            <a:ext cx="3491056" cy="21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(1) </a:t>
            </a:r>
            <a:r>
              <a:rPr lang="en-US" altLang="ko-KR" dirty="0">
                <a:hlinkClick r:id="rId2"/>
              </a:rPr>
              <a:t>https://developer.android.com/studio/archive.html</a:t>
            </a:r>
            <a:r>
              <a:rPr lang="ko-KR" altLang="en-US" dirty="0"/>
              <a:t> 접속 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/>
              <a:t>&lt;I AGREE TO THE TERMS&gt;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/>
              <a:t>Android Studio 3.5.1 </a:t>
            </a:r>
            <a:r>
              <a:rPr lang="ko-KR" altLang="en-US" dirty="0"/>
              <a:t>버전의 파일 다운로드 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Android Studio </a:t>
            </a:r>
            <a:r>
              <a:rPr lang="ko-KR" altLang="en-US" dirty="0"/>
              <a:t>설치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98550" y="2358297"/>
            <a:ext cx="6127860" cy="3012774"/>
            <a:chOff x="1928921" y="3166606"/>
            <a:chExt cx="5487367" cy="2505512"/>
          </a:xfrm>
        </p:grpSpPr>
        <p:pic>
          <p:nvPicPr>
            <p:cNvPr id="6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569"/>
            <a:stretch/>
          </p:blipFill>
          <p:spPr>
            <a:xfrm>
              <a:off x="1941072" y="3166606"/>
              <a:ext cx="5475216" cy="2223590"/>
            </a:xfrm>
            <a:prstGeom prst="rect">
              <a:avLst/>
            </a:prstGeom>
          </p:spPr>
        </p:pic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085"/>
            <a:stretch/>
          </p:blipFill>
          <p:spPr>
            <a:xfrm>
              <a:off x="1928921" y="5425963"/>
              <a:ext cx="5475215" cy="246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2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72"/>
          <a:stretch/>
        </p:blipFill>
        <p:spPr>
          <a:xfrm>
            <a:off x="3345552" y="6050853"/>
            <a:ext cx="3547932" cy="16764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(2) </a:t>
            </a:r>
            <a:r>
              <a:rPr lang="ko-KR" altLang="en-US" dirty="0"/>
              <a:t>다운로드 받은 </a:t>
            </a:r>
            <a:r>
              <a:rPr lang="en-US" altLang="ko-KR" dirty="0"/>
              <a:t>Android Studio 3.5.1 </a:t>
            </a:r>
            <a:r>
              <a:rPr lang="ko-KR" altLang="en-US" dirty="0"/>
              <a:t>버전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800" b="0" dirty="0"/>
              <a:t>(android-studio-ide-191.5900203-windows.exe, </a:t>
            </a:r>
            <a:r>
              <a:rPr lang="ko-KR" altLang="en-US" sz="1800" b="0" dirty="0"/>
              <a:t>약 </a:t>
            </a:r>
            <a:r>
              <a:rPr lang="en-US" altLang="ko-KR" sz="1800" b="0" dirty="0"/>
              <a:t>736</a:t>
            </a:r>
            <a:r>
              <a:rPr lang="mr-IN" altLang="ko-KR" sz="1800" b="0" dirty="0"/>
              <a:t>M</a:t>
            </a:r>
            <a:r>
              <a:rPr lang="en-US" altLang="ko-KR" sz="1800" b="0" dirty="0"/>
              <a:t>B)</a:t>
            </a:r>
          </a:p>
          <a:p>
            <a:pPr lvl="1"/>
            <a:endParaRPr lang="en-US" altLang="ko-KR" b="0" dirty="0"/>
          </a:p>
          <a:p>
            <a:pPr lvl="1"/>
            <a:endParaRPr lang="en-US" altLang="ko-KR" sz="1800" b="0" dirty="0"/>
          </a:p>
          <a:p>
            <a:pPr lvl="1"/>
            <a:endParaRPr lang="en-US" altLang="ko-KR" b="0" dirty="0"/>
          </a:p>
          <a:p>
            <a:pPr marL="101600" lvl="1" indent="0">
              <a:buNone/>
            </a:pPr>
            <a:endParaRPr lang="en-US" altLang="ko-KR" b="0" dirty="0"/>
          </a:p>
          <a:p>
            <a:pPr marL="101600" lvl="1" indent="0">
              <a:buNone/>
            </a:pPr>
            <a:endParaRPr lang="en-US" altLang="ko-KR" b="0" dirty="0"/>
          </a:p>
          <a:p>
            <a:pPr lvl="1"/>
            <a:r>
              <a:rPr lang="en-US" altLang="ko-KR" dirty="0"/>
              <a:t>(3) Android Studio 3.5.1 </a:t>
            </a:r>
            <a:r>
              <a:rPr lang="ko-KR" altLang="en-US" dirty="0"/>
              <a:t>실행하고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초기화면에서 </a:t>
            </a:r>
            <a:r>
              <a:rPr lang="en-US" altLang="ko-KR" dirty="0"/>
              <a:t>&lt;Next&gt; </a:t>
            </a:r>
            <a:r>
              <a:rPr lang="ko-KR" altLang="en-US" dirty="0"/>
              <a:t>클릭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endParaRPr lang="en-US" altLang="ko-KR" b="0" dirty="0"/>
          </a:p>
          <a:p>
            <a:pPr lvl="1"/>
            <a:endParaRPr lang="en-US" altLang="ko-KR" sz="1800" b="0" dirty="0"/>
          </a:p>
          <a:p>
            <a:pPr lvl="1"/>
            <a:endParaRPr lang="en-US" altLang="ko-KR" sz="1800" b="0" dirty="0"/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8"/>
          <a:stretch/>
        </p:blipFill>
        <p:spPr>
          <a:xfrm>
            <a:off x="1098550" y="1722869"/>
            <a:ext cx="5892357" cy="17267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Android Studio </a:t>
            </a:r>
            <a:r>
              <a:rPr lang="ko-KR" altLang="en-US" dirty="0"/>
              <a:t>설치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8"/>
          <a:stretch/>
        </p:blipFill>
        <p:spPr>
          <a:xfrm>
            <a:off x="5192163" y="3590410"/>
            <a:ext cx="3378514" cy="2622073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87"/>
          <a:stretch/>
        </p:blipFill>
        <p:spPr>
          <a:xfrm>
            <a:off x="1098550" y="3426037"/>
            <a:ext cx="4427015" cy="1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(4) ‘Android Virtual Devices’</a:t>
            </a:r>
            <a:r>
              <a:rPr lang="ko-KR" altLang="en-US" dirty="0"/>
              <a:t>의 체크 끄고</a:t>
            </a:r>
            <a:r>
              <a:rPr lang="en-US" altLang="ko-KR" dirty="0"/>
              <a:t> &lt;Next&gt;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(5) Android Studio</a:t>
            </a:r>
            <a:r>
              <a:rPr lang="ko-KR" altLang="en-US" dirty="0"/>
              <a:t>가 설치될 폴더는 기본값으로 두고 </a:t>
            </a:r>
            <a:r>
              <a:rPr lang="en-US" altLang="ko-KR" dirty="0"/>
              <a:t>&lt;Next&gt;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4"/>
          <a:stretch/>
        </p:blipFill>
        <p:spPr>
          <a:xfrm>
            <a:off x="1078005" y="1420442"/>
            <a:ext cx="3946799" cy="230719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Android Studio </a:t>
            </a:r>
            <a:r>
              <a:rPr lang="ko-KR" altLang="en-US" dirty="0"/>
              <a:t>설치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73"/>
          <a:stretch/>
        </p:blipFill>
        <p:spPr>
          <a:xfrm>
            <a:off x="5036048" y="3554194"/>
            <a:ext cx="3946799" cy="16746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92311" y="4465692"/>
            <a:ext cx="3930125" cy="2133522"/>
            <a:chOff x="1257771" y="4589495"/>
            <a:chExt cx="3930125" cy="2133522"/>
          </a:xfrm>
        </p:grpSpPr>
        <p:pic>
          <p:nvPicPr>
            <p:cNvPr id="8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99" b="7279"/>
            <a:stretch/>
          </p:blipFill>
          <p:spPr>
            <a:xfrm>
              <a:off x="1257771" y="6226560"/>
              <a:ext cx="3929718" cy="496457"/>
            </a:xfrm>
            <a:prstGeom prst="rect">
              <a:avLst/>
            </a:prstGeom>
          </p:spPr>
        </p:pic>
        <p:pic>
          <p:nvPicPr>
            <p:cNvPr id="9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125"/>
            <a:stretch/>
          </p:blipFill>
          <p:spPr>
            <a:xfrm>
              <a:off x="1258715" y="4589495"/>
              <a:ext cx="3929181" cy="1637134"/>
            </a:xfrm>
            <a:prstGeom prst="rect">
              <a:avLst/>
            </a:prstGeom>
          </p:spPr>
        </p:pic>
      </p:grpSp>
      <p:pic>
        <p:nvPicPr>
          <p:cNvPr id="1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2"/>
          <a:stretch/>
        </p:blipFill>
        <p:spPr>
          <a:xfrm>
            <a:off x="5055653" y="6374673"/>
            <a:ext cx="3929181" cy="1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(6) </a:t>
            </a:r>
            <a:r>
              <a:rPr lang="ko-KR" altLang="en-US" dirty="0"/>
              <a:t>시작 메뉴 폴더 생성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기본값으로 </a:t>
            </a:r>
            <a:r>
              <a:rPr lang="ko-KR" altLang="en-US" dirty="0"/>
              <a:t>두고 </a:t>
            </a:r>
            <a:r>
              <a:rPr lang="en-US" altLang="ko-KR" dirty="0"/>
              <a:t>&lt;Install&gt;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01600" lvl="1" indent="0">
              <a:buNone/>
            </a:pPr>
            <a:endParaRPr lang="en-US" altLang="ko-KR" dirty="0" smtClean="0"/>
          </a:p>
          <a:p>
            <a:pPr marL="1016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(7) Android Studio </a:t>
            </a:r>
            <a:r>
              <a:rPr lang="ko-KR" altLang="en-US" dirty="0"/>
              <a:t>설치 진행 완료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9"/>
          <a:stretch/>
        </p:blipFill>
        <p:spPr>
          <a:xfrm>
            <a:off x="1079242" y="1426393"/>
            <a:ext cx="3946799" cy="192208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Android Studio </a:t>
            </a:r>
            <a:r>
              <a:rPr lang="ko-KR" altLang="en-US" dirty="0"/>
              <a:t>설치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6"/>
          <a:stretch/>
        </p:blipFill>
        <p:spPr>
          <a:xfrm>
            <a:off x="5128399" y="3194705"/>
            <a:ext cx="3587999" cy="169125"/>
          </a:xfrm>
          <a:prstGeom prst="rect">
            <a:avLst/>
          </a:prstGeom>
        </p:spPr>
      </p:pic>
      <p:pic>
        <p:nvPicPr>
          <p:cNvPr id="13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4"/>
          <a:stretch/>
        </p:blipFill>
        <p:spPr>
          <a:xfrm>
            <a:off x="1073882" y="4136652"/>
            <a:ext cx="3993241" cy="1995389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60"/>
          <a:stretch/>
        </p:blipFill>
        <p:spPr>
          <a:xfrm>
            <a:off x="5138504" y="5852590"/>
            <a:ext cx="3630219" cy="1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56" y="1780820"/>
            <a:ext cx="3758608" cy="228601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(8) </a:t>
            </a:r>
            <a:r>
              <a:rPr lang="ko-KR" altLang="en-US" dirty="0"/>
              <a:t>설치 완료 화면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‘</a:t>
            </a:r>
            <a:r>
              <a:rPr lang="en-US" altLang="ko-KR" dirty="0"/>
              <a:t>Start Android Studio</a:t>
            </a:r>
            <a:r>
              <a:rPr lang="ko-KR" altLang="en-US" dirty="0"/>
              <a:t>’의 체크 </a:t>
            </a:r>
            <a:r>
              <a:rPr lang="ko-KR" altLang="en-US" dirty="0" smtClean="0"/>
              <a:t>해제하고 </a:t>
            </a:r>
            <a:r>
              <a:rPr lang="en-US" altLang="ko-KR" dirty="0" smtClean="0"/>
              <a:t>&lt;</a:t>
            </a:r>
            <a:r>
              <a:rPr lang="en-US" altLang="ko-KR" dirty="0"/>
              <a:t>Finish&gt; </a:t>
            </a:r>
            <a:r>
              <a:rPr lang="ko-KR" altLang="en-US" dirty="0"/>
              <a:t>클릭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Android Studio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9879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402BC3-8748-4A52-947B-EF403FD73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sz="1600" dirty="0" smtClean="0"/>
              <a:t>[Windows </a:t>
            </a:r>
            <a:r>
              <a:rPr lang="ko-KR" altLang="en-US" sz="1600" dirty="0"/>
              <a:t>시작</a:t>
            </a:r>
            <a:r>
              <a:rPr lang="en-US" altLang="ko-KR" sz="1600" dirty="0"/>
              <a:t>]-[Android Studio]</a:t>
            </a:r>
            <a:r>
              <a:rPr lang="ko-KR" altLang="en-US" sz="1600" dirty="0"/>
              <a:t>를 선택하여 </a:t>
            </a:r>
            <a:r>
              <a:rPr lang="en-US" altLang="ko-KR" sz="1600" dirty="0"/>
              <a:t>Android Studio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</a:t>
            </a:r>
            <a:r>
              <a:rPr lang="ko-KR" altLang="en-US" sz="1600" dirty="0" smtClean="0"/>
              <a:t>실행하여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‘ </a:t>
            </a:r>
            <a:r>
              <a:rPr lang="en-US" altLang="ko-KR" sz="1600" dirty="0" smtClean="0"/>
              <a:t>Do </a:t>
            </a:r>
            <a:r>
              <a:rPr lang="en-US" altLang="ko-KR" sz="1600" dirty="0"/>
              <a:t>not import settings’</a:t>
            </a:r>
            <a:r>
              <a:rPr lang="ko-KR" altLang="en-US" sz="1600" dirty="0"/>
              <a:t>가 선택된 상태에서 </a:t>
            </a:r>
            <a:r>
              <a:rPr lang="en-US" altLang="ko-KR" sz="1600" dirty="0"/>
              <a:t>&lt;OK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(2)</a:t>
            </a:r>
            <a:r>
              <a:rPr lang="ko-KR" altLang="en-US" dirty="0"/>
              <a:t> 로고 화면이 나옴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4" y="3602836"/>
            <a:ext cx="2806799" cy="23237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97" y="1706040"/>
            <a:ext cx="4027623" cy="1638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6B12E700-E776-48E9-A43C-FE63DB0D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6996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388DBC-E1E6-4C3B-BAC1-8D3B9041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[Android Studio Setup Wizard]</a:t>
            </a:r>
            <a:r>
              <a:rPr lang="ko-KR" altLang="en-US" dirty="0"/>
              <a:t>가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101600" lvl="1" indent="0">
              <a:buNone/>
            </a:pPr>
            <a:endParaRPr lang="en-US" altLang="ko-KR" dirty="0" smtClean="0"/>
          </a:p>
          <a:p>
            <a:pPr marL="1016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en-US" altLang="ko-KR" dirty="0"/>
              <a:t>[Install Type]</a:t>
            </a:r>
            <a:r>
              <a:rPr lang="ko-KR" altLang="en-US" dirty="0"/>
              <a:t>은 기본값인 ‘</a:t>
            </a:r>
            <a:r>
              <a:rPr lang="en-US" altLang="ko-KR" dirty="0"/>
              <a:t>Standard’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98E564E-CA1E-472E-B833-6B73034C5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65" y="1493081"/>
            <a:ext cx="3887293" cy="2059244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6B12E700-E776-48E9-A43C-FE63DB0D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8" y="4117834"/>
            <a:ext cx="3892668" cy="259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0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803D20-09BF-4850-8417-D10928DE2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en-US" altLang="ko-KR" dirty="0" smtClean="0"/>
              <a:t>[Select </a:t>
            </a:r>
            <a:r>
              <a:rPr lang="en-US" altLang="ko-KR" dirty="0"/>
              <a:t>UI Theme]</a:t>
            </a:r>
            <a:r>
              <a:rPr lang="ko-KR" altLang="en-US" dirty="0"/>
              <a:t>는 </a:t>
            </a:r>
            <a:r>
              <a:rPr lang="ko-KR" altLang="en-US" dirty="0" smtClean="0"/>
              <a:t>자유롭게 선택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 smtClean="0"/>
              <a:t>책에서는 </a:t>
            </a:r>
            <a:r>
              <a:rPr lang="en-US" altLang="ko-KR" dirty="0" smtClean="0"/>
              <a:t>‘Light’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 진행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Verify Settings]</a:t>
            </a:r>
            <a:r>
              <a:rPr lang="ko-KR" altLang="en-US" dirty="0"/>
              <a:t>에서 다운로드 크기를 확인하고 </a:t>
            </a:r>
            <a:r>
              <a:rPr lang="en-US" altLang="ko-KR" dirty="0"/>
              <a:t>&lt;Finish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43BA7E47-F8F3-40C4-8F07-82E54981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203CF-BE32-4538-A576-1EAE869D96D5}"/>
              </a:ext>
            </a:extLst>
          </p:cNvPr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79"/>
          <a:stretch/>
        </p:blipFill>
        <p:spPr>
          <a:xfrm>
            <a:off x="4314540" y="4248136"/>
            <a:ext cx="3892668" cy="1604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"/>
          <a:stretch/>
        </p:blipFill>
        <p:spPr>
          <a:xfrm>
            <a:off x="4319837" y="1436474"/>
            <a:ext cx="3892668" cy="279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안드로이드의</a:t>
            </a:r>
            <a:r>
              <a:rPr lang="ko-KR" altLang="en-US" b="1" dirty="0"/>
              <a:t> 개요</a:t>
            </a:r>
            <a:endParaRPr lang="en-US" altLang="ko-KR" b="1" dirty="0"/>
          </a:p>
          <a:p>
            <a:r>
              <a:rPr lang="ko-KR" altLang="en-US" b="1" dirty="0" err="1"/>
              <a:t>안드로이드의</a:t>
            </a:r>
            <a:r>
              <a:rPr lang="ko-KR" altLang="en-US" b="1" dirty="0"/>
              <a:t> 개발 환경</a:t>
            </a:r>
            <a:endParaRPr lang="en-US" altLang="ko-KR" b="1" dirty="0"/>
          </a:p>
          <a:p>
            <a:r>
              <a:rPr lang="ko-KR" altLang="en-US" b="1" dirty="0" err="1"/>
              <a:t>안드로이드의</a:t>
            </a:r>
            <a:r>
              <a:rPr lang="ko-KR" altLang="en-US" b="1" dirty="0"/>
              <a:t> 개발 환경 설치 </a:t>
            </a:r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E91042-09A7-4B9D-8B38-4366C9CBF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다운로드 및 </a:t>
            </a:r>
            <a:r>
              <a:rPr lang="ko-KR" altLang="en-US" dirty="0" smtClean="0"/>
              <a:t>설치 진행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01600" lvl="1" indent="0">
              <a:buNone/>
            </a:pPr>
            <a:endParaRPr lang="en-US" altLang="ko-KR" dirty="0" smtClean="0"/>
          </a:p>
          <a:p>
            <a:pPr marL="1016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(8)</a:t>
            </a:r>
            <a:r>
              <a:rPr lang="ko-KR" altLang="en-US" dirty="0"/>
              <a:t> </a:t>
            </a:r>
            <a:r>
              <a:rPr lang="ko-KR" altLang="en-US" dirty="0" smtClean="0"/>
              <a:t>설치가 </a:t>
            </a:r>
            <a:r>
              <a:rPr lang="ko-KR" altLang="en-US" dirty="0"/>
              <a:t>완료되면 </a:t>
            </a:r>
            <a:r>
              <a:rPr lang="en-US" altLang="ko-KR" dirty="0"/>
              <a:t>&lt;Finish&gt;</a:t>
            </a:r>
            <a:r>
              <a:rPr lang="ko-KR" altLang="en-US" dirty="0"/>
              <a:t>를 클릭하여 종료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DAEAFB29-7B71-4AA4-8F7C-D8C93151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ACF4C-1498-4AEE-AC3E-879C602EDE9B}"/>
              </a:ext>
            </a:extLst>
          </p:cNvPr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86" y="1428004"/>
            <a:ext cx="3881915" cy="21237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" y="4176452"/>
            <a:ext cx="3898045" cy="21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16F43B-5606-472F-AA44-5A739331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(9)</a:t>
            </a:r>
            <a:r>
              <a:rPr lang="ko-KR" altLang="en-US" dirty="0"/>
              <a:t> </a:t>
            </a: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 smtClean="0"/>
              <a:t>초기화면에서 </a:t>
            </a:r>
            <a:r>
              <a:rPr lang="ko-KR" altLang="en-US" dirty="0"/>
              <a:t>‘</a:t>
            </a:r>
            <a:r>
              <a:rPr lang="en-US" altLang="ko-KR" dirty="0"/>
              <a:t>Configure</a:t>
            </a:r>
            <a:r>
              <a:rPr lang="en-US" altLang="ko-KR" dirty="0" smtClean="0"/>
              <a:t>’ -</a:t>
            </a:r>
            <a:r>
              <a:rPr lang="ko-KR" altLang="en-US" dirty="0" smtClean="0"/>
              <a:t> ‘</a:t>
            </a:r>
            <a:r>
              <a:rPr lang="en-US" altLang="ko-KR" dirty="0"/>
              <a:t>Settings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194B4F92-1F64-4644-9ACB-0834CFA5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6" y="1551055"/>
            <a:ext cx="5471296" cy="37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16F43B-5606-472F-AA44-5A739331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10)</a:t>
            </a:r>
            <a:r>
              <a:rPr lang="ko-KR" altLang="en-US" dirty="0"/>
              <a:t> </a:t>
            </a:r>
            <a:r>
              <a:rPr lang="ko-KR" altLang="en-US" dirty="0" smtClean="0"/>
              <a:t>자동 </a:t>
            </a:r>
            <a:r>
              <a:rPr lang="ko-KR" altLang="en-US" dirty="0"/>
              <a:t>업데이트 </a:t>
            </a:r>
            <a:r>
              <a:rPr lang="ko-KR" altLang="en-US" dirty="0" smtClean="0"/>
              <a:t>기능 끄기</a:t>
            </a:r>
            <a:r>
              <a:rPr lang="en-US" altLang="ko-KR" dirty="0" smtClean="0"/>
              <a:t> </a:t>
            </a:r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en-US" altLang="ko-KR" dirty="0"/>
              <a:t>Appearance &amp; Behavior]-[System Settings][Updates]</a:t>
            </a:r>
            <a:r>
              <a:rPr lang="ko-KR" altLang="en-US" dirty="0"/>
              <a:t>를 선택하고 오른쪽의 ‘</a:t>
            </a:r>
            <a:r>
              <a:rPr lang="en-US" altLang="ko-KR" dirty="0"/>
              <a:t>Automatically check updates for’</a:t>
            </a:r>
            <a:r>
              <a:rPr lang="ko-KR" altLang="en-US" dirty="0"/>
              <a:t>의 </a:t>
            </a:r>
            <a:r>
              <a:rPr lang="ko-KR" altLang="en-US" dirty="0" smtClean="0"/>
              <a:t>체크 해제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194B4F92-1F64-4644-9ACB-0834CFA5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33" y="2162116"/>
            <a:ext cx="6102351" cy="29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7B2DB02-6C2E-4AEC-9E38-E197A02F2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(11)</a:t>
            </a:r>
            <a:r>
              <a:rPr lang="ko-KR" altLang="en-US" dirty="0"/>
              <a:t> </a:t>
            </a:r>
            <a:r>
              <a:rPr lang="ko-KR" altLang="en-US" dirty="0" smtClean="0"/>
              <a:t>행 번호 설정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en-US" altLang="ko-KR" dirty="0"/>
              <a:t>Editor]-[General][Appearance]</a:t>
            </a:r>
            <a:r>
              <a:rPr lang="ko-KR" altLang="en-US" dirty="0"/>
              <a:t>를 </a:t>
            </a:r>
            <a:r>
              <a:rPr lang="ko-KR" altLang="en-US" dirty="0" smtClean="0"/>
              <a:t>선택하고 오른쪽의 </a:t>
            </a:r>
            <a:r>
              <a:rPr lang="ko-KR" altLang="en-US" dirty="0"/>
              <a:t>‘</a:t>
            </a:r>
            <a:r>
              <a:rPr lang="en-US" altLang="ko-KR" dirty="0"/>
              <a:t>Show line numbers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FA2F8DAE-0C31-4045-BD5B-811937264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5" y="1954511"/>
            <a:ext cx="5706781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7E0614-131F-421E-BBD3-AFAE0BDB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버전별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창 확인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 smtClean="0"/>
              <a:t>초기화면에서 ‘</a:t>
            </a:r>
            <a:r>
              <a:rPr lang="en-US" altLang="ko-KR" dirty="0"/>
              <a:t>Configure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en-US" altLang="ko-KR" dirty="0" smtClean="0"/>
              <a:t>- ‘SDK </a:t>
            </a:r>
            <a:r>
              <a:rPr lang="en-US" altLang="ko-KR" dirty="0"/>
              <a:t>Manager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FE41191-A7A4-400E-AB00-02E67F85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23" y="1915145"/>
            <a:ext cx="5638800" cy="3686644"/>
          </a:xfrm>
          <a:prstGeom prst="rect">
            <a:avLst/>
          </a:prstGeom>
        </p:spPr>
      </p:pic>
      <p:sp>
        <p:nvSpPr>
          <p:cNvPr id="12" name="제목 3">
            <a:extLst>
              <a:ext uri="{FF2B5EF4-FFF2-40B4-BE49-F238E27FC236}">
                <a16:creationId xmlns:a16="http://schemas.microsoft.com/office/drawing/2014/main" id="{192E6A1F-EF86-4511-9C5A-0CF582C2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 smtClean="0"/>
              <a:t>설정</a:t>
            </a:r>
            <a:r>
              <a:rPr lang="en-US" altLang="ko-KR" sz="2000" dirty="0" smtClean="0"/>
              <a:t>-SDK </a:t>
            </a:r>
            <a:r>
              <a:rPr lang="ko-KR" altLang="en-US" sz="2000" dirty="0" smtClean="0"/>
              <a:t>업데이트하</a:t>
            </a:r>
            <a:r>
              <a:rPr lang="ko-KR" altLang="en-US" sz="2000" dirty="0"/>
              <a:t>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3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83C0D9-EDF4-44AA-BD69-E87384218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ko-KR" altLang="en-US" sz="1600" dirty="0" smtClean="0"/>
              <a:t>‘</a:t>
            </a:r>
            <a:r>
              <a:rPr lang="en-US" altLang="ko-KR" sz="1600" dirty="0"/>
              <a:t>Show Package Details’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체크 후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기존에 체크되어 있는 항목을 모두 </a:t>
            </a:r>
            <a:r>
              <a:rPr lang="ko-KR" altLang="en-US" sz="1600" dirty="0" smtClean="0"/>
              <a:t>해</a:t>
            </a:r>
            <a:r>
              <a:rPr lang="ko-KR" altLang="en-US" sz="1600" dirty="0"/>
              <a:t>제</a:t>
            </a:r>
            <a:endParaRPr lang="en-US" altLang="ko-KR" sz="1600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sz="1400" dirty="0" smtClean="0"/>
              <a:t>Android </a:t>
            </a:r>
            <a:r>
              <a:rPr lang="en-US" altLang="ko-KR" sz="1400" dirty="0"/>
              <a:t>10.0(Q) </a:t>
            </a:r>
            <a:r>
              <a:rPr lang="ko-KR" altLang="en-US" sz="1400" dirty="0"/>
              <a:t>아래의 ‘</a:t>
            </a:r>
            <a:r>
              <a:rPr lang="en-US" altLang="ko-KR" sz="1400" dirty="0"/>
              <a:t>Android SDK Platform 29’</a:t>
            </a:r>
            <a:r>
              <a:rPr lang="ko-KR" altLang="en-US" sz="1400" dirty="0"/>
              <a:t>와 ‘</a:t>
            </a:r>
            <a:r>
              <a:rPr lang="en-US" altLang="ko-KR" sz="1400" dirty="0"/>
              <a:t>Google APIs Intel x86 Atom System Image’</a:t>
            </a:r>
            <a:r>
              <a:rPr lang="ko-KR" altLang="en-US" sz="1400" dirty="0"/>
              <a:t>에만 체크</a:t>
            </a:r>
            <a:r>
              <a:rPr lang="en-US" altLang="ko-KR" sz="1400" dirty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  <a:r>
              <a:rPr lang="en-US" altLang="ko-KR" sz="2000" dirty="0"/>
              <a:t>-SDK </a:t>
            </a:r>
            <a:r>
              <a:rPr lang="ko-KR" altLang="en-US" sz="2000" dirty="0"/>
              <a:t>업데이트하기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2" y="2133175"/>
            <a:ext cx="5541676" cy="32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440E10-B700-4B64-B0F4-8DD5DD295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SDK Tools] </a:t>
            </a:r>
            <a:r>
              <a:rPr lang="ko-KR" altLang="en-US" dirty="0" smtClean="0"/>
              <a:t>탭 </a:t>
            </a:r>
            <a:r>
              <a:rPr lang="ko-KR" altLang="en-US" dirty="0"/>
              <a:t>클릭하여 추가로 ‘</a:t>
            </a:r>
            <a:r>
              <a:rPr lang="en-US" altLang="ko-KR" dirty="0"/>
              <a:t>Google Play services’</a:t>
            </a:r>
            <a:r>
              <a:rPr lang="ko-KR" altLang="en-US" dirty="0" smtClean="0"/>
              <a:t>에 체크 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en-US" altLang="ko-KR" dirty="0"/>
              <a:t>Confirm Change] </a:t>
            </a:r>
            <a:r>
              <a:rPr lang="ko-KR" altLang="en-US" dirty="0"/>
              <a:t>창이 나오면 </a:t>
            </a:r>
            <a:r>
              <a:rPr lang="en-US" altLang="ko-KR" dirty="0"/>
              <a:t>&lt;OK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97F6877F-2342-46D7-AEE3-6AEAA1DC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  <a:r>
              <a:rPr lang="en-US" altLang="ko-KR" sz="2000" dirty="0"/>
              <a:t>-SDK </a:t>
            </a:r>
            <a:r>
              <a:rPr lang="ko-KR" altLang="en-US" sz="2000" dirty="0"/>
              <a:t>업데이트하기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3" y="1920209"/>
            <a:ext cx="6102350" cy="41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E6D03B-E552-4CE9-9649-10840AA3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48218"/>
            <a:ext cx="8524875" cy="4586227"/>
          </a:xfrm>
        </p:spPr>
        <p:txBody>
          <a:bodyPr/>
          <a:lstStyle/>
          <a:p>
            <a:pPr lvl="1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en-US" altLang="ko-KR" sz="1700" dirty="0" smtClean="0"/>
              <a:t>[License </a:t>
            </a:r>
            <a:r>
              <a:rPr lang="en-US" altLang="ko-KR" sz="1700" dirty="0"/>
              <a:t>Agreement] </a:t>
            </a:r>
            <a:r>
              <a:rPr lang="ko-KR" altLang="en-US" sz="1700" dirty="0"/>
              <a:t>창에서 각 상위 항목을 클릭하여 ‘</a:t>
            </a:r>
            <a:r>
              <a:rPr lang="en-US" altLang="ko-KR" sz="1700" dirty="0"/>
              <a:t>Accept</a:t>
            </a:r>
            <a:r>
              <a:rPr lang="en-US" altLang="ko-KR" sz="1700" dirty="0" smtClean="0"/>
              <a:t>’</a:t>
            </a:r>
            <a:r>
              <a:rPr lang="ko-KR" altLang="en-US" sz="1700" dirty="0" smtClean="0"/>
              <a:t> 선택</a:t>
            </a:r>
            <a:endParaRPr lang="en-US" altLang="ko-KR" sz="1700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101600" lvl="1" indent="0">
              <a:buNone/>
            </a:pPr>
            <a:endParaRPr lang="en-US" altLang="ko-KR" dirty="0" smtClean="0"/>
          </a:p>
          <a:p>
            <a:pPr marL="1016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(5)</a:t>
            </a:r>
            <a:r>
              <a:rPr lang="ko-KR" altLang="en-US" dirty="0" smtClean="0"/>
              <a:t> 설치가 </a:t>
            </a:r>
            <a:r>
              <a:rPr lang="ko-KR" altLang="en-US" dirty="0"/>
              <a:t>완료되면 왼쪽 아래에 ‘ </a:t>
            </a:r>
            <a:r>
              <a:rPr lang="en-US" altLang="ko-KR" dirty="0"/>
              <a:t>Done’</a:t>
            </a:r>
            <a:r>
              <a:rPr lang="ko-KR" altLang="en-US" dirty="0"/>
              <a:t>이 표시됨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90D84BE-A3DC-4875-B61F-3DC2C70D2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>
          <a:xfrm>
            <a:off x="1096977" y="1370146"/>
            <a:ext cx="3821108" cy="2363714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A9F88A42-FB76-4C78-86CC-88B04A79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04 Android Studio </a:t>
            </a:r>
            <a:r>
              <a:rPr lang="ko-KR" altLang="en-US" dirty="0"/>
              <a:t>설정</a:t>
            </a:r>
            <a:r>
              <a:rPr lang="en-US" altLang="ko-KR" sz="2000" dirty="0"/>
              <a:t>-SDK </a:t>
            </a:r>
            <a:r>
              <a:rPr lang="ko-KR" altLang="en-US" sz="2000" dirty="0"/>
              <a:t>업데이트하기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90D84BE-A3DC-4875-B61F-3DC2C70D2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60" r="62059" b="-104"/>
          <a:stretch/>
        </p:blipFill>
        <p:spPr>
          <a:xfrm>
            <a:off x="4906657" y="3534032"/>
            <a:ext cx="1522965" cy="1741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3"/>
          <a:stretch/>
        </p:blipFill>
        <p:spPr>
          <a:xfrm>
            <a:off x="1123565" y="4459993"/>
            <a:ext cx="3930305" cy="21154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24"/>
          <a:stretch/>
        </p:blipFill>
        <p:spPr>
          <a:xfrm>
            <a:off x="5121386" y="6374203"/>
            <a:ext cx="3930305" cy="1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4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F4CFC81-CC58-408F-8621-DBA793A1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</a:t>
            </a:r>
            <a:r>
              <a:rPr lang="en-US" altLang="ko-KR" dirty="0" smtClean="0"/>
              <a:t>) </a:t>
            </a:r>
            <a:r>
              <a:rPr lang="en-US" altLang="ko-KR" sz="1600" dirty="0"/>
              <a:t>Android Studio </a:t>
            </a:r>
            <a:r>
              <a:rPr lang="ko-KR" altLang="en-US" sz="1600" dirty="0"/>
              <a:t>초기화면에서 </a:t>
            </a:r>
            <a:r>
              <a:rPr lang="en-US" altLang="ko-KR" sz="1600" dirty="0"/>
              <a:t>[Start a new Android Studio project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lvl="1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96F574B-3E75-4D72-A72D-B35BEE7D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 smtClean="0"/>
              <a:t>05 AVD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889758"/>
            <a:ext cx="4512592" cy="35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8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558337-B9BB-442F-A986-C5F783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(2) </a:t>
            </a:r>
            <a:r>
              <a:rPr lang="en-US" altLang="ko-KR" dirty="0" smtClean="0"/>
              <a:t>[Choose </a:t>
            </a:r>
            <a:r>
              <a:rPr lang="en-US" altLang="ko-KR" dirty="0"/>
              <a:t>a Project]</a:t>
            </a:r>
            <a:r>
              <a:rPr lang="ko-KR" altLang="en-US" dirty="0"/>
              <a:t>에서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Empty </a:t>
            </a:r>
            <a:r>
              <a:rPr lang="en-US" altLang="ko-KR" dirty="0"/>
              <a:t>Activity’</a:t>
            </a:r>
            <a:r>
              <a:rPr lang="ko-KR" altLang="en-US" dirty="0"/>
              <a:t>를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3</a:t>
            </a:r>
            <a:r>
              <a:rPr lang="en-US" altLang="ko-KR" dirty="0" smtClean="0"/>
              <a:t>)</a:t>
            </a:r>
            <a:r>
              <a:rPr lang="ko-KR" altLang="en-US" dirty="0" smtClean="0"/>
              <a:t> 아래 </a:t>
            </a:r>
            <a:r>
              <a:rPr lang="ko-KR" altLang="en-US" dirty="0"/>
              <a:t>창에서 다운로드와 빌드 등의 작업이 </a:t>
            </a:r>
            <a:r>
              <a:rPr lang="ko-KR" altLang="en-US" dirty="0" smtClean="0"/>
              <a:t>진행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482BFB48-045D-482F-AFD2-939DB5AC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20688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986353"/>
            <a:ext cx="6870023" cy="42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1054" y="355106"/>
            <a:ext cx="8520112" cy="420501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스마트폰</a:t>
            </a:r>
            <a:endParaRPr lang="en-US" altLang="ko-KR" b="1" dirty="0"/>
          </a:p>
          <a:p>
            <a:pPr lvl="1"/>
            <a:r>
              <a:rPr lang="ko-KR" altLang="en-US" dirty="0">
                <a:latin typeface="굴림" pitchFamily="50" charset="-127"/>
                <a:ea typeface="굴림" pitchFamily="50" charset="-127"/>
              </a:rPr>
              <a:t>통화 기능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+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컴퓨터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+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다양한 기능 내장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(MP3,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카메라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, DMB, GPS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등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).</a:t>
            </a:r>
          </a:p>
          <a:p>
            <a:pPr lvl="1"/>
            <a:endParaRPr lang="en-US" altLang="ko-KR" b="1" dirty="0"/>
          </a:p>
          <a:p>
            <a:r>
              <a:rPr lang="ko-KR" altLang="en-US" b="1" dirty="0" err="1"/>
              <a:t>스마트폰의</a:t>
            </a:r>
            <a:r>
              <a:rPr lang="ko-KR" altLang="en-US" b="1" dirty="0"/>
              <a:t> 역사</a:t>
            </a:r>
            <a:endParaRPr lang="en-US" altLang="ko-KR" dirty="0"/>
          </a:p>
          <a:p>
            <a:pPr marL="882650" lvl="2" indent="-342900">
              <a:buFont typeface="Wingdings" pitchFamily="2" charset="2"/>
              <a:buChar char="§"/>
            </a:pPr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사의 </a:t>
            </a:r>
            <a:r>
              <a:rPr lang="ko-KR" altLang="en-US" dirty="0" err="1"/>
              <a:t>사이먼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최초</a:t>
            </a:r>
            <a:r>
              <a:rPr lang="en-US" altLang="ko-KR" dirty="0"/>
              <a:t>)</a:t>
            </a:r>
          </a:p>
          <a:p>
            <a:pPr marL="882650" lvl="2" indent="-342900">
              <a:buFont typeface="Wingdings" pitchFamily="2" charset="2"/>
              <a:buChar char="§"/>
            </a:pPr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ko-KR" altLang="en-US" dirty="0" err="1"/>
              <a:t>노키아</a:t>
            </a:r>
            <a:r>
              <a:rPr lang="ko-KR" altLang="en-US" dirty="0"/>
              <a:t> </a:t>
            </a:r>
            <a:r>
              <a:rPr lang="en-US" altLang="ko-KR" dirty="0"/>
              <a:t>9000</a:t>
            </a:r>
          </a:p>
          <a:p>
            <a:pPr marL="882650" lvl="2" indent="-342900">
              <a:buFont typeface="Wingdings" pitchFamily="2" charset="2"/>
              <a:buChar char="§"/>
            </a:pPr>
            <a:r>
              <a:rPr lang="en-US" altLang="ko-KR" dirty="0"/>
              <a:t>2002</a:t>
            </a:r>
            <a:r>
              <a:rPr lang="ko-KR" altLang="en-US" dirty="0"/>
              <a:t>년 마이크로소프트 포켓</a:t>
            </a:r>
            <a:r>
              <a:rPr lang="en-US" altLang="ko-KR" dirty="0"/>
              <a:t>PC</a:t>
            </a:r>
          </a:p>
          <a:p>
            <a:pPr marL="882650" lvl="2" indent="-342900">
              <a:buFont typeface="Wingdings" pitchFamily="2" charset="2"/>
              <a:buChar char="§"/>
            </a:pPr>
            <a:r>
              <a:rPr lang="en-US" altLang="ko-KR" dirty="0">
                <a:solidFill>
                  <a:srgbClr val="FA3A2D"/>
                </a:solidFill>
              </a:rPr>
              <a:t>2007</a:t>
            </a:r>
            <a:r>
              <a:rPr lang="ko-KR" altLang="en-US" dirty="0">
                <a:solidFill>
                  <a:srgbClr val="FA3A2D"/>
                </a:solidFill>
              </a:rPr>
              <a:t>년 </a:t>
            </a:r>
            <a:r>
              <a:rPr lang="ko-KR" altLang="en-US" dirty="0" err="1">
                <a:solidFill>
                  <a:srgbClr val="FA3A2D"/>
                </a:solidFill>
              </a:rPr>
              <a:t>아이폰</a:t>
            </a:r>
            <a:endParaRPr lang="en-US" altLang="ko-KR" dirty="0">
              <a:solidFill>
                <a:srgbClr val="FA3A2D"/>
              </a:solidFill>
            </a:endParaRPr>
          </a:p>
          <a:p>
            <a:pPr marL="882650" lvl="2" indent="-342900">
              <a:buFont typeface="Wingdings" pitchFamily="2" charset="2"/>
              <a:buChar char="§"/>
            </a:pPr>
            <a:r>
              <a:rPr lang="en-US" altLang="ko-KR" dirty="0">
                <a:solidFill>
                  <a:srgbClr val="FA3A2D"/>
                </a:solidFill>
              </a:rPr>
              <a:t>2008</a:t>
            </a:r>
            <a:r>
              <a:rPr lang="ko-KR" altLang="en-US" dirty="0">
                <a:solidFill>
                  <a:srgbClr val="FA3A2D"/>
                </a:solidFill>
              </a:rPr>
              <a:t>년 </a:t>
            </a:r>
            <a:r>
              <a:rPr lang="ko-KR" altLang="en-US" dirty="0" err="1">
                <a:solidFill>
                  <a:srgbClr val="FA3A2D"/>
                </a:solidFill>
              </a:rPr>
              <a:t>안드로이드</a:t>
            </a:r>
            <a:r>
              <a:rPr lang="ko-KR" altLang="en-US" dirty="0">
                <a:solidFill>
                  <a:srgbClr val="FA3A2D"/>
                </a:solidFill>
              </a:rPr>
              <a:t> 폰</a:t>
            </a:r>
            <a:endParaRPr lang="en-US" altLang="ko-KR" dirty="0">
              <a:solidFill>
                <a:srgbClr val="FA3A2D"/>
              </a:solidFill>
            </a:endParaRPr>
          </a:p>
          <a:p>
            <a:pPr marL="882650" lvl="2" indent="-342900">
              <a:buFont typeface="Wingdings" pitchFamily="2" charset="2"/>
              <a:buChar char="§"/>
            </a:pPr>
            <a:r>
              <a:rPr lang="en-US" altLang="ko-KR" dirty="0">
                <a:solidFill>
                  <a:srgbClr val="FA3A2D"/>
                </a:solidFill>
              </a:rPr>
              <a:t>2010</a:t>
            </a:r>
            <a:r>
              <a:rPr lang="ko-KR" altLang="en-US" dirty="0">
                <a:solidFill>
                  <a:srgbClr val="FA3A2D"/>
                </a:solidFill>
              </a:rPr>
              <a:t>년 </a:t>
            </a:r>
            <a:r>
              <a:rPr lang="ko-KR" altLang="en-US" dirty="0" err="1">
                <a:solidFill>
                  <a:srgbClr val="FA3A2D"/>
                </a:solidFill>
              </a:rPr>
              <a:t>윈도폰</a:t>
            </a:r>
            <a:r>
              <a:rPr lang="en-US" altLang="ko-KR" dirty="0">
                <a:solidFill>
                  <a:srgbClr val="FA3A2D"/>
                </a:solidFill>
              </a:rPr>
              <a:t>7</a:t>
            </a:r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33" y="3514068"/>
            <a:ext cx="4490036" cy="3043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972791E-5440-44F2-BE4A-4E4BB02D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(4)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Tools]-[AVD Manager]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101600" lvl="1" indent="0">
              <a:buNone/>
            </a:pPr>
            <a:endParaRPr lang="en-US" altLang="ko-KR" dirty="0" smtClean="0"/>
          </a:p>
          <a:p>
            <a:pPr marL="1016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/>
              <a:t>(6) [Android Virtual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Device </a:t>
            </a:r>
            <a:r>
              <a:rPr lang="en-US" altLang="ko-KR" dirty="0"/>
              <a:t>Manager</a:t>
            </a:r>
            <a:r>
              <a:rPr lang="en-US" altLang="ko-KR" dirty="0" smtClean="0"/>
              <a:t>]</a:t>
            </a:r>
            <a:r>
              <a:rPr lang="ko-KR" altLang="en-US" dirty="0" smtClean="0"/>
              <a:t>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</a:t>
            </a:r>
            <a:r>
              <a:rPr lang="ko-KR" altLang="en-US" dirty="0" smtClean="0"/>
              <a:t>실행됨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7B3DFF2-B5BC-4D23-92DC-5D9976259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9"/>
          <a:stretch/>
        </p:blipFill>
        <p:spPr>
          <a:xfrm>
            <a:off x="1032655" y="1448760"/>
            <a:ext cx="6675373" cy="2870691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485AFEF7-1B57-4217-ADFF-39187620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36" y="3647846"/>
            <a:ext cx="5231235" cy="29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CA4AE12-93F8-48AD-8EB7-CE8201E2A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Pixel </a:t>
            </a:r>
            <a:r>
              <a:rPr lang="en-US" altLang="ko-KR" dirty="0"/>
              <a:t>2’</a:t>
            </a:r>
            <a:r>
              <a:rPr lang="ko-KR" altLang="en-US" dirty="0"/>
              <a:t>를 선택하고 </a:t>
            </a:r>
            <a:r>
              <a:rPr lang="en-US" altLang="ko-KR" dirty="0"/>
              <a:t>&lt;Next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476AD6B-9AC1-4B21-937A-7CAAB888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1593668"/>
            <a:ext cx="6632076" cy="3384917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33113D92-154A-48DC-8764-3B13784E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80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C8E8B3-A466-4589-9AA6-B01E0C70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(8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sz="1700" dirty="0" smtClean="0"/>
              <a:t>[x86 </a:t>
            </a:r>
            <a:r>
              <a:rPr lang="en-US" altLang="ko-KR" sz="1700" dirty="0"/>
              <a:t>Images] </a:t>
            </a:r>
            <a:r>
              <a:rPr lang="ko-KR" altLang="en-US" sz="1700" dirty="0" smtClean="0"/>
              <a:t>탭 클릭 </a:t>
            </a:r>
            <a:r>
              <a:rPr lang="en-US" altLang="ko-KR" sz="1700" dirty="0" smtClean="0"/>
              <a:t>- </a:t>
            </a:r>
            <a:r>
              <a:rPr lang="ko-KR" altLang="en-US" sz="1700" dirty="0" smtClean="0"/>
              <a:t>‘</a:t>
            </a:r>
            <a:r>
              <a:rPr lang="en-US" altLang="ko-KR" sz="1700" dirty="0" smtClean="0"/>
              <a:t>Q[API </a:t>
            </a:r>
            <a:r>
              <a:rPr lang="en-US" altLang="ko-KR" sz="1700" dirty="0"/>
              <a:t>29, x86, Android 10.0(Google APIs</a:t>
            </a:r>
            <a:r>
              <a:rPr lang="en-US" altLang="ko-KR" sz="1700" dirty="0" smtClean="0"/>
              <a:t>)]’</a:t>
            </a:r>
            <a:r>
              <a:rPr lang="ko-KR" altLang="en-US" sz="1700" dirty="0" smtClean="0"/>
              <a:t> 선택하고 </a:t>
            </a:r>
            <a:r>
              <a:rPr lang="en-US" altLang="ko-KR" sz="1700" dirty="0"/>
              <a:t>&lt;Next</a:t>
            </a:r>
            <a:r>
              <a:rPr lang="en-US" altLang="ko-KR" sz="1700" dirty="0" smtClean="0"/>
              <a:t>&gt;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클릭</a:t>
            </a:r>
            <a:endParaRPr lang="en-US" altLang="ko-KR" sz="1700" dirty="0"/>
          </a:p>
          <a:p>
            <a:pPr lvl="1"/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AE75E6A-C44F-4075-B3CD-58C21A48B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9" y="1862474"/>
            <a:ext cx="6242417" cy="375489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8A4F2884-8990-4EB7-AF7F-B1606F1F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5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2A0E1B-9759-4942-AD3D-2DB8782E6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(9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AVD Name</a:t>
            </a:r>
            <a:r>
              <a:rPr lang="ko-KR" altLang="en-US" dirty="0" smtClean="0"/>
              <a:t>은 </a:t>
            </a:r>
            <a:r>
              <a:rPr lang="ko-KR" altLang="en-US" dirty="0"/>
              <a:t>‘</a:t>
            </a:r>
            <a:r>
              <a:rPr lang="en-US" altLang="ko-KR" dirty="0"/>
              <a:t>Q(Pixel 2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로 </a:t>
            </a:r>
            <a:r>
              <a:rPr lang="ko-KR" altLang="en-US" dirty="0"/>
              <a:t>하고 </a:t>
            </a:r>
            <a:r>
              <a:rPr lang="en-US" altLang="ko-KR" dirty="0"/>
              <a:t>&lt;Finish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101600" lvl="1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FBB2B07-7945-4F5E-A574-7CE135F30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612438"/>
            <a:ext cx="5689237" cy="3084354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A5560A0F-9EDB-4A6E-8C5B-46F301EF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3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2B64E23-9EC2-4D05-A219-3DFB7CF51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(10</a:t>
            </a:r>
            <a:r>
              <a:rPr lang="en-US" altLang="ko-KR" dirty="0" smtClean="0"/>
              <a:t>)</a:t>
            </a:r>
            <a:r>
              <a:rPr lang="en-US" altLang="ko-KR" dirty="0"/>
              <a:t> </a:t>
            </a:r>
            <a:r>
              <a:rPr lang="en-US" altLang="ko-KR" dirty="0" smtClean="0"/>
              <a:t>&lt;</a:t>
            </a:r>
            <a:r>
              <a:rPr lang="en-US" altLang="ko-KR" dirty="0"/>
              <a:t>Launch</a:t>
            </a:r>
            <a:r>
              <a:rPr lang="en-US" altLang="ko-KR" dirty="0" smtClean="0"/>
              <a:t>...&gt;</a:t>
            </a:r>
            <a:r>
              <a:rPr lang="ko-KR" altLang="en-US" dirty="0"/>
              <a:t> </a:t>
            </a:r>
            <a:r>
              <a:rPr lang="ko-KR" altLang="en-US" dirty="0" smtClean="0"/>
              <a:t>아이콘을 </a:t>
            </a:r>
            <a:r>
              <a:rPr lang="ko-KR" altLang="en-US" dirty="0"/>
              <a:t>클릭하여 </a:t>
            </a:r>
            <a:r>
              <a:rPr lang="en-US" altLang="ko-KR" dirty="0" smtClean="0"/>
              <a:t>AVD</a:t>
            </a:r>
            <a:r>
              <a:rPr lang="ko-KR" altLang="en-US" dirty="0" smtClean="0"/>
              <a:t> </a:t>
            </a:r>
            <a:r>
              <a:rPr lang="ko-KR" altLang="en-US" dirty="0"/>
              <a:t>부팅</a:t>
            </a:r>
            <a:endParaRPr lang="en-US" altLang="ko-KR" dirty="0"/>
          </a:p>
          <a:p>
            <a:pPr marL="101600" lvl="1" indent="0">
              <a:buNone/>
            </a:pP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085BA73-E8D3-4FAC-ADA9-BAFED8B6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631296"/>
            <a:ext cx="6691115" cy="2743357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332CEA49-572D-41A1-A124-7DA76571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16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4FB866-3723-48E9-A727-ACEF8443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(11)</a:t>
            </a:r>
            <a:r>
              <a:rPr lang="ko-KR" altLang="en-US" dirty="0"/>
              <a:t> </a:t>
            </a:r>
            <a:r>
              <a:rPr lang="ko-KR" altLang="en-US" dirty="0" smtClean="0"/>
              <a:t>부팅된 </a:t>
            </a:r>
            <a:r>
              <a:rPr lang="en-US" altLang="ko-KR" dirty="0" smtClean="0"/>
              <a:t>AVD</a:t>
            </a:r>
            <a:r>
              <a:rPr lang="ko-KR" altLang="en-US" dirty="0" smtClean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07B7719A-67FA-404E-9156-1DC0793AE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83" y="1624693"/>
            <a:ext cx="4710113" cy="489585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16FA4EF0-A991-4314-9D09-95955086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4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9FF700-AAEF-4EA8-84E0-3E33BD078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17" y="1011922"/>
            <a:ext cx="8183648" cy="4313238"/>
          </a:xfrm>
        </p:spPr>
        <p:txBody>
          <a:bodyPr/>
          <a:lstStyle/>
          <a:p>
            <a:pPr lvl="1"/>
            <a:r>
              <a:rPr lang="en-US" altLang="ko-KR" dirty="0"/>
              <a:t>(12)</a:t>
            </a:r>
            <a:r>
              <a:rPr lang="ko-KR" altLang="en-US" dirty="0"/>
              <a:t> </a:t>
            </a:r>
            <a:r>
              <a:rPr lang="ko-KR" altLang="en-US" dirty="0" smtClean="0"/>
              <a:t>화면이 </a:t>
            </a:r>
            <a:r>
              <a:rPr lang="ko-KR" altLang="en-US" dirty="0"/>
              <a:t>한글로 표시되도록 설정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ko-KR" altLang="en-US" dirty="0"/>
              <a:t>화면을 마우스로 클릭한 후 위쪽으로 </a:t>
            </a:r>
            <a:r>
              <a:rPr lang="ko-KR" altLang="en-US" dirty="0" err="1" smtClean="0"/>
              <a:t>스와이프하고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Settings </a:t>
            </a:r>
            <a:r>
              <a:rPr lang="ko-KR" altLang="en-US" dirty="0" smtClean="0"/>
              <a:t>아이콘 클릭</a:t>
            </a:r>
            <a:endParaRPr lang="en-US" altLang="ko-KR" dirty="0"/>
          </a:p>
          <a:p>
            <a:pPr marL="101600" lvl="1" indent="0">
              <a:buNone/>
            </a:pPr>
            <a:endParaRPr lang="en-US" altLang="ko-KR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D24A991D-DDEB-4E4C-A457-9AF0C0F4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75" y="1880425"/>
            <a:ext cx="5140351" cy="46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E200282-3846-49DC-A475-1A11A0B61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(13)</a:t>
            </a:r>
            <a:r>
              <a:rPr lang="ko-KR" altLang="en-US" dirty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System</a:t>
            </a:r>
            <a:r>
              <a:rPr lang="en-US" altLang="ko-KR" dirty="0" smtClean="0"/>
              <a:t>]</a:t>
            </a:r>
            <a:r>
              <a:rPr lang="ko-KR" altLang="en-US" dirty="0" smtClean="0"/>
              <a:t> 클릭</a:t>
            </a: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/>
              <a:t>[Languages &amp; input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F345FFB2-CDE2-4C8A-9639-C2545221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667546"/>
            <a:ext cx="4222202" cy="387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1121FA-E9A7-42AC-8ECA-103BA32E1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(14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[Languages</a:t>
            </a:r>
            <a:r>
              <a:rPr lang="en-US" altLang="ko-KR" dirty="0"/>
              <a:t>]-[Add a language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‘</a:t>
            </a:r>
            <a:r>
              <a:rPr lang="ko-KR" altLang="en-US" dirty="0"/>
              <a:t>한국어</a:t>
            </a:r>
            <a:r>
              <a:rPr lang="ko-KR" altLang="en-US" dirty="0" smtClean="0"/>
              <a:t>’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F4CBFD9F-2FA3-40EC-8FA9-A4E9DD4F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627149"/>
            <a:ext cx="6245475" cy="37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AD1744-EEFE-459A-9B34-7C6FB2A68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(15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‘대한민국’을 클릭하면 두 번째 위치에 한국어가 추가된 것을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‘</a:t>
            </a:r>
            <a:r>
              <a:rPr lang="ko-KR" altLang="en-US" dirty="0"/>
              <a:t>한국어</a:t>
            </a:r>
            <a:r>
              <a:rPr lang="en-US" altLang="ko-KR" dirty="0"/>
              <a:t>(</a:t>
            </a:r>
            <a:r>
              <a:rPr lang="ko-KR" altLang="en-US" dirty="0" smtClean="0"/>
              <a:t>대한민국</a:t>
            </a:r>
            <a:r>
              <a:rPr lang="en-US" altLang="ko-KR" dirty="0"/>
              <a:t>)’</a:t>
            </a:r>
            <a:r>
              <a:rPr lang="ko-KR" altLang="en-US" dirty="0"/>
              <a:t>을 꾹 누른 채 위로 올려서 첫 번째로 </a:t>
            </a:r>
            <a:r>
              <a:rPr lang="ko-KR" altLang="en-US" dirty="0" smtClean="0"/>
              <a:t>만들기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F5C05319-151E-49A3-954F-7B66B28A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FBE26-90D5-43C9-A162-2E545318F227}"/>
              </a:ext>
            </a:extLst>
          </p:cNvPr>
          <p:cNvSpPr txBox="1"/>
          <p:nvPr/>
        </p:nvSpPr>
        <p:spPr>
          <a:xfrm>
            <a:off x="6191793" y="-14151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948110"/>
            <a:ext cx="6245475" cy="37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스마트폰</a:t>
            </a:r>
            <a:r>
              <a:rPr lang="ko-KR" altLang="en-US" dirty="0"/>
              <a:t> 운영체제의 전세계 점유율</a:t>
            </a:r>
            <a:r>
              <a:rPr lang="en-US" altLang="ko-KR" dirty="0"/>
              <a:t>(2019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85%, </a:t>
            </a:r>
            <a:r>
              <a:rPr lang="ko-KR" altLang="en-US" dirty="0" err="1"/>
              <a:t>아이폰</a:t>
            </a:r>
            <a:r>
              <a:rPr lang="en-US" altLang="ko-KR" dirty="0"/>
              <a:t>: 11%, </a:t>
            </a:r>
            <a:r>
              <a:rPr lang="ko-KR" altLang="en-US" dirty="0" err="1"/>
              <a:t>윈도폰</a:t>
            </a:r>
            <a:r>
              <a:rPr lang="en-US" altLang="ko-KR" dirty="0"/>
              <a:t>: 0.01%</a:t>
            </a:r>
            <a:r>
              <a:rPr lang="ko-KR" altLang="en-US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30" y="2321404"/>
            <a:ext cx="6860460" cy="35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38549-7752-4BDC-8B93-5E463F709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(16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맞춤법 검사기 기능 해제</a:t>
            </a:r>
            <a:endParaRPr lang="en-US" altLang="ko-KR" dirty="0" smtClean="0"/>
          </a:p>
          <a:p>
            <a:pPr marL="788987" lvl="2" indent="-342900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 smtClean="0"/>
              <a:t>고급</a:t>
            </a:r>
            <a:r>
              <a:rPr lang="en-US" altLang="ko-KR" dirty="0"/>
              <a:t>]-[</a:t>
            </a:r>
            <a:r>
              <a:rPr lang="ko-KR" altLang="en-US" dirty="0"/>
              <a:t>맞춤법 검사기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</a:t>
            </a:r>
            <a:r>
              <a:rPr lang="ko-KR" altLang="en-US" dirty="0" smtClean="0"/>
              <a:t> ‘맞춤법 </a:t>
            </a:r>
            <a:r>
              <a:rPr lang="ko-KR" altLang="en-US" dirty="0"/>
              <a:t>검사기 사용</a:t>
            </a:r>
            <a:r>
              <a:rPr lang="ko-KR" altLang="en-US" dirty="0" smtClean="0"/>
              <a:t>’ 끄기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1BE63FB8-0210-4DE5-A031-B46B48BF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985959"/>
            <a:ext cx="3974985" cy="36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AA3617-FB32-4A32-BD0D-6E904B5D6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17) </a:t>
            </a:r>
            <a:r>
              <a:rPr lang="ko-KR" altLang="en-US" dirty="0" smtClean="0"/>
              <a:t>화면 자동 잠금 시간 늘리기</a:t>
            </a:r>
            <a:endParaRPr lang="en-US" altLang="ko-KR" dirty="0" smtClean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 </a:t>
            </a:r>
            <a:r>
              <a:rPr lang="ko-KR" altLang="en-US" dirty="0" smtClean="0"/>
              <a:t>화면에서 </a:t>
            </a:r>
            <a:r>
              <a:rPr lang="en-US" altLang="ko-KR" dirty="0"/>
              <a:t>[</a:t>
            </a:r>
            <a:r>
              <a:rPr lang="ko-KR" altLang="en-US" dirty="0"/>
              <a:t>디스플레이</a:t>
            </a:r>
            <a:r>
              <a:rPr lang="en-US" altLang="ko-KR" dirty="0" smtClean="0"/>
              <a:t>]</a:t>
            </a:r>
            <a:r>
              <a:rPr lang="ko-KR" altLang="en-US" dirty="0" smtClean="0"/>
              <a:t> 선택</a:t>
            </a:r>
            <a:endParaRPr lang="en-US" altLang="ko-KR" dirty="0"/>
          </a:p>
          <a:p>
            <a:pPr marL="731837" lvl="2" indent="-285750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/>
              <a:t>화면 자동 잠금 </a:t>
            </a:r>
            <a:r>
              <a:rPr lang="ko-KR" altLang="en-US" dirty="0" smtClean="0"/>
              <a:t>시간</a:t>
            </a:r>
            <a:r>
              <a:rPr lang="en-US" altLang="ko-KR" dirty="0"/>
              <a:t>]</a:t>
            </a:r>
            <a:r>
              <a:rPr lang="ko-KR" altLang="en-US" dirty="0"/>
              <a:t>을 클릭한 후 ‘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r>
              <a:rPr lang="ko-KR" altLang="en-US" dirty="0" smtClean="0"/>
              <a:t>’ 선택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30</a:t>
            </a:r>
            <a:r>
              <a:rPr lang="ko-KR" altLang="en-US" dirty="0"/>
              <a:t>분마다 화면이 잠김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DA338711-002D-4282-BE76-EFE42E0D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249525"/>
            <a:ext cx="6043797" cy="36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F2F271-D362-473C-A808-46587C60F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(18)</a:t>
            </a:r>
            <a:r>
              <a:rPr lang="ko-KR" altLang="en-US" dirty="0"/>
              <a:t> </a:t>
            </a:r>
            <a:r>
              <a:rPr lang="ko-KR" altLang="en-US" dirty="0" smtClean="0"/>
              <a:t>아래쪽 </a:t>
            </a:r>
            <a:r>
              <a:rPr lang="ko-KR" altLang="en-US" dirty="0"/>
              <a:t>홈 아이콘</a:t>
            </a:r>
            <a:r>
              <a:rPr lang="en-US" altLang="ko-KR" dirty="0"/>
              <a:t>(●)</a:t>
            </a:r>
            <a:r>
              <a:rPr lang="ko-KR" altLang="en-US" dirty="0"/>
              <a:t>을 연속 클릭하면 초기화면으로 </a:t>
            </a:r>
            <a:r>
              <a:rPr lang="ko-KR" altLang="en-US" dirty="0" err="1"/>
              <a:t>돌아감</a:t>
            </a:r>
            <a:endParaRPr lang="en-US" altLang="ko-KR" dirty="0"/>
          </a:p>
          <a:p>
            <a:pPr lvl="1"/>
            <a:r>
              <a:rPr lang="en-US" altLang="ko-KR" dirty="0" smtClean="0"/>
              <a:t>(19) </a:t>
            </a:r>
            <a:r>
              <a:rPr lang="ko-KR" altLang="en-US" dirty="0" smtClean="0"/>
              <a:t>위쪽 </a:t>
            </a:r>
            <a:r>
              <a:rPr lang="ko-KR" altLang="en-US" dirty="0"/>
              <a:t>상태 바를 잡아서 </a:t>
            </a:r>
            <a:r>
              <a:rPr lang="ko-KR" altLang="en-US" dirty="0" smtClean="0"/>
              <a:t>아래로 </a:t>
            </a:r>
            <a:r>
              <a:rPr lang="ko-KR" altLang="en-US" dirty="0"/>
              <a:t>끌어 내리면 현재 </a:t>
            </a:r>
            <a:r>
              <a:rPr lang="ko-KR" altLang="en-US" dirty="0" smtClean="0"/>
              <a:t>알림 확인 가능</a:t>
            </a:r>
            <a:endParaRPr lang="en-US" altLang="ko-KR" dirty="0"/>
          </a:p>
          <a:p>
            <a:pPr lvl="1"/>
            <a:r>
              <a:rPr lang="en-US" altLang="ko-KR" dirty="0" smtClean="0"/>
              <a:t>(20) </a:t>
            </a:r>
            <a:r>
              <a:rPr lang="ko-KR" altLang="en-US" dirty="0" smtClean="0"/>
              <a:t>아래쪽 </a:t>
            </a:r>
            <a:r>
              <a:rPr lang="ko-KR" altLang="en-US" dirty="0"/>
              <a:t>돌아가기 아이콘</a:t>
            </a:r>
            <a:r>
              <a:rPr lang="en-US" altLang="ko-KR" dirty="0"/>
              <a:t>(◀)</a:t>
            </a:r>
            <a:r>
              <a:rPr lang="ko-KR" altLang="en-US" dirty="0"/>
              <a:t>을 클릭하면 닫힘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0377682E-9916-4C21-B225-36B7C455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347237"/>
            <a:ext cx="3885679" cy="35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3E8251B-FE30-4D53-BA08-1C1CA0DB4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(21)</a:t>
            </a:r>
            <a:r>
              <a:rPr lang="ko-KR" altLang="en-US" dirty="0" smtClean="0"/>
              <a:t>  </a:t>
            </a:r>
            <a:r>
              <a:rPr lang="ko-KR" altLang="en-US" dirty="0"/>
              <a:t>오른쪽 위의 파워 버튼을 누르면 </a:t>
            </a:r>
            <a:r>
              <a:rPr lang="ko-KR" altLang="en-US" dirty="0" err="1" smtClean="0"/>
              <a:t>스마트폰이</a:t>
            </a:r>
            <a:r>
              <a:rPr lang="ko-KR" altLang="en-US" dirty="0" smtClean="0"/>
              <a:t> 종료됨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22) [</a:t>
            </a:r>
            <a:r>
              <a:rPr lang="en-US" altLang="ko-KR" dirty="0"/>
              <a:t>File]-[Close Project]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프로젝트 </a:t>
            </a:r>
            <a:r>
              <a:rPr lang="ko-KR" altLang="en-US" dirty="0"/>
              <a:t>종료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DAD1ADE3-0905-4360-84DB-44EAF533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</p:spPr>
        <p:txBody>
          <a:bodyPr/>
          <a:lstStyle/>
          <a:p>
            <a:r>
              <a:rPr lang="en-US" altLang="ko-KR" dirty="0"/>
              <a:t>05 AVD </a:t>
            </a:r>
            <a:r>
              <a:rPr lang="ko-KR" altLang="en-US" dirty="0"/>
              <a:t>생성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1793" y="69669"/>
            <a:ext cx="2952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 환경 설치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4" y="1985276"/>
            <a:ext cx="6619553" cy="45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이 </a:t>
            </a:r>
            <a:r>
              <a:rPr lang="en-US" altLang="ko-KR" dirty="0"/>
              <a:t>2007</a:t>
            </a:r>
            <a:r>
              <a:rPr lang="ko-KR" altLang="en-US" dirty="0"/>
              <a:t>년 </a:t>
            </a:r>
            <a:r>
              <a:rPr lang="ko-KR" altLang="en-US" dirty="0" err="1"/>
              <a:t>안드로이드사를</a:t>
            </a:r>
            <a:r>
              <a:rPr lang="ko-KR" altLang="en-US" dirty="0"/>
              <a:t> 인수하면서 시작됨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0" b="18853"/>
          <a:stretch/>
        </p:blipFill>
        <p:spPr>
          <a:xfrm>
            <a:off x="1093894" y="1497872"/>
            <a:ext cx="6603774" cy="53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이 </a:t>
            </a:r>
            <a:r>
              <a:rPr lang="en-US" altLang="ko-KR" dirty="0"/>
              <a:t>2007</a:t>
            </a:r>
            <a:r>
              <a:rPr lang="ko-KR" altLang="en-US" dirty="0"/>
              <a:t>년 </a:t>
            </a:r>
            <a:r>
              <a:rPr lang="ko-KR" altLang="en-US" dirty="0" err="1"/>
              <a:t>안드로이드사를</a:t>
            </a:r>
            <a:r>
              <a:rPr lang="ko-KR" altLang="en-US" dirty="0"/>
              <a:t> 인수하면서 시작됨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138304" y="1498554"/>
            <a:ext cx="6602434" cy="5180431"/>
            <a:chOff x="1270112" y="1498554"/>
            <a:chExt cx="6602434" cy="518043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890"/>
            <a:stretch/>
          </p:blipFill>
          <p:spPr>
            <a:xfrm>
              <a:off x="1289277" y="1498554"/>
              <a:ext cx="6565855" cy="291611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270112" y="1802686"/>
              <a:ext cx="6602434" cy="4876299"/>
              <a:chOff x="1270112" y="1523998"/>
              <a:chExt cx="6602434" cy="4876299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270112" y="1523998"/>
                <a:ext cx="6602434" cy="2618523"/>
                <a:chOff x="1278822" y="1523997"/>
                <a:chExt cx="6602434" cy="2618523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027" r="174"/>
                <a:stretch/>
              </p:blipFill>
              <p:spPr>
                <a:xfrm>
                  <a:off x="1278822" y="1523997"/>
                  <a:ext cx="6586357" cy="1319345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0159" y="2772049"/>
                  <a:ext cx="6601097" cy="1370471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832"/>
              <a:stretch/>
            </p:blipFill>
            <p:spPr>
              <a:xfrm>
                <a:off x="1289687" y="4115480"/>
                <a:ext cx="6556736" cy="22848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230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주요 기능</a:t>
            </a:r>
            <a:r>
              <a:rPr lang="en-US" altLang="ko-KR" dirty="0"/>
              <a:t>_(1)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애플리케이션 프레임워크를 통해서 제공되는 </a:t>
            </a:r>
            <a:r>
              <a:rPr lang="en-US" altLang="ko-KR" dirty="0"/>
              <a:t>API</a:t>
            </a:r>
            <a:r>
              <a:rPr lang="ko-KR" altLang="en-US" dirty="0"/>
              <a:t>를 사용함으로써 코드를 재사용하여 효율적이고 빠른 애플리케이션 개발 가능</a:t>
            </a:r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기기에 최적화된 </a:t>
            </a:r>
            <a:r>
              <a:rPr lang="ko-KR" altLang="en-US" dirty="0" err="1"/>
              <a:t>달빅</a:t>
            </a:r>
            <a:r>
              <a:rPr lang="ko-KR" altLang="en-US" dirty="0"/>
              <a:t> 또는 아트런타임 제공</a:t>
            </a:r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그래픽 및 삼차원 그래픽을 최적화하여 표현</a:t>
            </a:r>
          </a:p>
          <a:p>
            <a:pPr lvl="1"/>
            <a:r>
              <a:rPr lang="ko-KR" altLang="en-US" dirty="0" err="1"/>
              <a:t>모바일용</a:t>
            </a:r>
            <a:r>
              <a:rPr lang="ko-KR" altLang="en-US" dirty="0"/>
              <a:t> 데이터베이스인 </a:t>
            </a:r>
            <a:r>
              <a:rPr lang="en-US" altLang="ko-KR" dirty="0"/>
              <a:t>SQLite</a:t>
            </a:r>
            <a:r>
              <a:rPr lang="ko-KR" altLang="en-US" dirty="0"/>
              <a:t>를 제공</a:t>
            </a:r>
          </a:p>
          <a:p>
            <a:pPr lvl="1"/>
            <a:r>
              <a:rPr lang="ko-KR" altLang="en-US" dirty="0"/>
              <a:t>각종 오디오</a:t>
            </a:r>
            <a:r>
              <a:rPr lang="en-US" altLang="ko-KR" dirty="0"/>
              <a:t>, </a:t>
            </a:r>
            <a:r>
              <a:rPr lang="ko-KR" altLang="en-US" dirty="0"/>
              <a:t>비디오 및 이미지 형식을 지원</a:t>
            </a:r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기기에 내장된 각종 하드웨어</a:t>
            </a:r>
            <a:r>
              <a:rPr lang="en-US" altLang="ko-KR" dirty="0"/>
              <a:t>(</a:t>
            </a:r>
            <a:r>
              <a:rPr lang="ko-KR" altLang="en-US" dirty="0" err="1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나침반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지원</a:t>
            </a:r>
          </a:p>
          <a:p>
            <a:pPr lvl="1"/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또는 </a:t>
            </a:r>
            <a:r>
              <a:rPr lang="en-US" altLang="ko-KR" dirty="0"/>
              <a:t>Android Studio</a:t>
            </a:r>
            <a:r>
              <a:rPr lang="ko-KR" altLang="en-US" dirty="0"/>
              <a:t>를 통해서 강력하고 빠른 개발 환경 제공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3364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주요 기능</a:t>
            </a:r>
            <a:r>
              <a:rPr lang="en-US" altLang="ko-KR" dirty="0"/>
              <a:t>_(2)</a:t>
            </a:r>
          </a:p>
          <a:p>
            <a:pPr lvl="1"/>
            <a:r>
              <a:rPr lang="ko-KR" altLang="en-US" dirty="0" err="1"/>
              <a:t>롤리팝</a:t>
            </a:r>
            <a:r>
              <a:rPr lang="en-US" altLang="ko-KR" dirty="0"/>
              <a:t>(5.0) :</a:t>
            </a:r>
            <a:r>
              <a:rPr lang="ko-KR" altLang="en-US" dirty="0"/>
              <a:t> 다양한 </a:t>
            </a:r>
            <a:r>
              <a:rPr lang="ko-KR" altLang="en-US" dirty="0" err="1"/>
              <a:t>안드로이드</a:t>
            </a:r>
            <a:r>
              <a:rPr lang="ko-KR" altLang="en-US" dirty="0"/>
              <a:t> 기기를 통합 지원</a:t>
            </a:r>
          </a:p>
          <a:p>
            <a:pPr lvl="1"/>
            <a:r>
              <a:rPr lang="ko-KR" altLang="en-US" dirty="0" err="1"/>
              <a:t>마시멜로</a:t>
            </a:r>
            <a:r>
              <a:rPr lang="en-US" altLang="ko-KR" dirty="0"/>
              <a:t>(6.0)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권한 설정</a:t>
            </a:r>
            <a:r>
              <a:rPr lang="en-US" altLang="ko-KR" dirty="0"/>
              <a:t>, </a:t>
            </a:r>
            <a:r>
              <a:rPr lang="ko-KR" altLang="en-US" dirty="0"/>
              <a:t>지문 인식 지원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(7.0)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가상현실 지원 및 </a:t>
            </a:r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알림 기 향상</a:t>
            </a:r>
            <a:r>
              <a:rPr lang="en-US" altLang="ko-KR" dirty="0"/>
              <a:t>, </a:t>
            </a:r>
            <a:r>
              <a:rPr lang="ko-KR" altLang="en-US" dirty="0"/>
              <a:t>다중 창 열기 지원</a:t>
            </a:r>
          </a:p>
          <a:p>
            <a:pPr lvl="1"/>
            <a:r>
              <a:rPr lang="ko-KR" altLang="en-US" dirty="0" err="1"/>
              <a:t>오레오</a:t>
            </a:r>
            <a:r>
              <a:rPr lang="en-US" altLang="ko-KR" dirty="0"/>
              <a:t>(8.0)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PIP, </a:t>
            </a:r>
            <a:r>
              <a:rPr lang="ko-KR" altLang="en-US" dirty="0"/>
              <a:t>알림</a:t>
            </a:r>
            <a:r>
              <a:rPr lang="en-US" altLang="ko-KR" dirty="0"/>
              <a:t>, </a:t>
            </a:r>
            <a:r>
              <a:rPr lang="ko-KR" altLang="en-US" dirty="0"/>
              <a:t>자동 채우기</a:t>
            </a:r>
            <a:r>
              <a:rPr lang="en-US" altLang="ko-KR" dirty="0"/>
              <a:t>, </a:t>
            </a:r>
            <a:r>
              <a:rPr lang="ko-KR" altLang="en-US" dirty="0"/>
              <a:t>배터리 강화 등을 지원</a:t>
            </a:r>
          </a:p>
          <a:p>
            <a:pPr lvl="1"/>
            <a:r>
              <a:rPr lang="ko-KR" altLang="en-US" dirty="0"/>
              <a:t>파이</a:t>
            </a:r>
            <a:r>
              <a:rPr lang="en-US" altLang="ko-KR" dirty="0"/>
              <a:t>(9.0)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실내 위치 추적</a:t>
            </a:r>
            <a:r>
              <a:rPr lang="en-US" altLang="ko-KR" dirty="0"/>
              <a:t>, </a:t>
            </a:r>
            <a:r>
              <a:rPr lang="ko-KR" altLang="en-US" dirty="0"/>
              <a:t>향상된 알림</a:t>
            </a:r>
            <a:r>
              <a:rPr lang="en-US" altLang="ko-KR" dirty="0"/>
              <a:t>, </a:t>
            </a:r>
            <a:r>
              <a:rPr lang="ko-KR" altLang="en-US" dirty="0"/>
              <a:t>멀티카메라</a:t>
            </a:r>
            <a:r>
              <a:rPr lang="en-US" altLang="ko-KR" dirty="0"/>
              <a:t>, </a:t>
            </a:r>
            <a:r>
              <a:rPr lang="ko-KR" altLang="en-US" dirty="0"/>
              <a:t>인공지능 확장 등을 지원</a:t>
            </a:r>
            <a:endParaRPr lang="en-US" altLang="ko-KR" dirty="0"/>
          </a:p>
          <a:p>
            <a:pPr lvl="1"/>
            <a:r>
              <a:rPr lang="en-US" altLang="ko-KR" dirty="0"/>
              <a:t>Android 10.0(Q) :</a:t>
            </a:r>
            <a:r>
              <a:rPr lang="ko-KR" altLang="en-US" dirty="0"/>
              <a:t> 라이브 캡션</a:t>
            </a:r>
            <a:r>
              <a:rPr lang="en-US" altLang="ko-KR" dirty="0"/>
              <a:t>, </a:t>
            </a:r>
            <a:r>
              <a:rPr lang="ko-KR" altLang="en-US" dirty="0"/>
              <a:t>스마트 재생</a:t>
            </a:r>
            <a:r>
              <a:rPr lang="en-US" altLang="ko-KR" dirty="0"/>
              <a:t>, </a:t>
            </a:r>
            <a:r>
              <a:rPr lang="ko-KR" altLang="en-US" dirty="0"/>
              <a:t>청각 보조</a:t>
            </a:r>
            <a:r>
              <a:rPr lang="en-US" altLang="ko-KR" dirty="0"/>
              <a:t>, </a:t>
            </a:r>
            <a:r>
              <a:rPr lang="ko-KR" altLang="en-US" dirty="0"/>
              <a:t>동작 </a:t>
            </a:r>
            <a:r>
              <a:rPr lang="ko-KR" altLang="en-US" dirty="0" err="1"/>
              <a:t>내비게이션</a:t>
            </a:r>
            <a:r>
              <a:rPr lang="en-US" altLang="ko-KR" dirty="0"/>
              <a:t>, </a:t>
            </a:r>
            <a:r>
              <a:rPr lang="ko-KR" altLang="en-US" dirty="0"/>
              <a:t>어두운 테마</a:t>
            </a:r>
            <a:r>
              <a:rPr lang="en-US" altLang="ko-KR" dirty="0"/>
              <a:t>, </a:t>
            </a:r>
            <a:r>
              <a:rPr lang="ko-KR" altLang="en-US" dirty="0"/>
              <a:t>개인 정보 제어 등을 지원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4524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10395</TotalTime>
  <Words>1918</Words>
  <Application>Microsoft Office PowerPoint</Application>
  <PresentationFormat>화면 슬라이드 쇼(4:3)</PresentationFormat>
  <Paragraphs>318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HY헤드라인M</vt:lpstr>
      <vt:lpstr>Mangal</vt:lpstr>
      <vt:lpstr>굴림</vt:lpstr>
      <vt:lpstr>맑은 고딕</vt:lpstr>
      <vt:lpstr>Arial</vt:lpstr>
      <vt:lpstr>Impact</vt:lpstr>
      <vt:lpstr>Wingdings</vt:lpstr>
      <vt:lpstr>Standarddesign</vt:lpstr>
      <vt:lpstr>01 안드로이드 개요와  개발 환경 설치</vt:lpstr>
      <vt:lpstr>PowerPoint 프레젠테이션</vt:lpstr>
      <vt:lpstr>PowerPoint 프레젠테이션</vt:lpstr>
      <vt:lpstr>01 스마트폰의 개요</vt:lpstr>
      <vt:lpstr>01 스마트폰의 개요</vt:lpstr>
      <vt:lpstr>02 안드로이드</vt:lpstr>
      <vt:lpstr>02 안드로이드</vt:lpstr>
      <vt:lpstr>02 안드로이드</vt:lpstr>
      <vt:lpstr>02 안드로이드</vt:lpstr>
      <vt:lpstr>02 안드로이드</vt:lpstr>
      <vt:lpstr>02 안드로이드</vt:lpstr>
      <vt:lpstr>02 안드로이드</vt:lpstr>
      <vt:lpstr>02 안드로이드</vt:lpstr>
      <vt:lpstr>02 안드로이드</vt:lpstr>
      <vt:lpstr>01 안드로이드 개발을 위한 운영체제</vt:lpstr>
      <vt:lpstr>02 안드로이드 개발 환경의 구성</vt:lpstr>
      <vt:lpstr>02 안드로이드 개발 환경의 구성</vt:lpstr>
      <vt:lpstr>01 안드로이드 개발 환경 설치 순서</vt:lpstr>
      <vt:lpstr>02 인텔 HAXM 설치</vt:lpstr>
      <vt:lpstr>02 인텔 HAXM 설치</vt:lpstr>
      <vt:lpstr>02 인텔 HAXM 설치</vt:lpstr>
      <vt:lpstr>03 Android Studio 설치</vt:lpstr>
      <vt:lpstr>03 Android Studio 설치</vt:lpstr>
      <vt:lpstr>03 Android Studio 설치</vt:lpstr>
      <vt:lpstr>03 Android Studio 설치</vt:lpstr>
      <vt:lpstr>03 Android Studio 설치</vt:lpstr>
      <vt:lpstr>04 Android Studio 설정</vt:lpstr>
      <vt:lpstr>04 Android Studio 설정</vt:lpstr>
      <vt:lpstr>04 Android Studio 설정</vt:lpstr>
      <vt:lpstr>04 Android Studio 설정</vt:lpstr>
      <vt:lpstr>04 Android Studio 설정</vt:lpstr>
      <vt:lpstr>04 Android Studio 설정</vt:lpstr>
      <vt:lpstr>04 Android Studio 설정</vt:lpstr>
      <vt:lpstr>04 Android Studio 설정-SDK 업데이트하기</vt:lpstr>
      <vt:lpstr>04 Android Studio 설정-SDK 업데이트하기</vt:lpstr>
      <vt:lpstr>04 Android Studio 설정-SDK 업데이트하기</vt:lpstr>
      <vt:lpstr>04 Android Studio 설정-SDK 업데이트하기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  <vt:lpstr>05 AVD 생성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YoonBarGram</cp:lastModifiedBy>
  <cp:revision>519</cp:revision>
  <dcterms:created xsi:type="dcterms:W3CDTF">2007-11-27T23:54:21Z</dcterms:created>
  <dcterms:modified xsi:type="dcterms:W3CDTF">2021-02-03T19:52:21Z</dcterms:modified>
</cp:coreProperties>
</file>